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Nuni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26" Type="http://schemas.openxmlformats.org/officeDocument/2006/relationships/customXml" Target="../customXml/item2.xml"/><Relationship Id="rId21" Type="http://schemas.openxmlformats.org/officeDocument/2006/relationships/font" Target="fonts/Nunito-regular.fntdata"/><Relationship Id="rId3"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1.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font" Target="fonts/Nunito-boldItalic.fntdata"/><Relationship Id="rId1" Type="http://schemas.openxmlformats.org/officeDocument/2006/relationships/theme" Target="theme/theme2.xml"/><Relationship Id="rId6" Type="http://schemas.openxmlformats.org/officeDocument/2006/relationships/slide" Target="slides/slide1.xml"/><Relationship Id="rId23" Type="http://schemas.openxmlformats.org/officeDocument/2006/relationships/font" Target="fonts/Nunito-italic.fntdata"/><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font" Target="fonts/Nunito-bold.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c469a88746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c469a88746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c469a88746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c469a88746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c6047d54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c6047d54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c6047d54f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c6047d54f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c6047d54f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c6047d54f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c6047d54f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c6047d54f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c469a8874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c469a88746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c469a88746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c469a8874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c469a88746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c469a88746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c469a88746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c469a88746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c469a88746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c469a88746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c469a88746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c469a88746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c469a88746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c469a88746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469a88746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469a88746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_d6KuiuteIA" TargetMode="External"/><Relationship Id="rId4" Type="http://schemas.openxmlformats.org/officeDocument/2006/relationships/image" Target="../media/image10.jpg"/><Relationship Id="rId5" Type="http://schemas.openxmlformats.org/officeDocument/2006/relationships/hyperlink" Target="http://www.youtube.com/watch?v=-y5mCRnYUak" TargetMode="External"/><Relationship Id="rId6"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4EvNxWhskf8" TargetMode="External"/><Relationship Id="rId4" Type="http://schemas.openxmlformats.org/officeDocument/2006/relationships/image" Target="../media/image7.jpg"/><Relationship Id="rId5" Type="http://schemas.openxmlformats.org/officeDocument/2006/relationships/hyperlink" Target="http://www.youtube.com/watch?v=E_EfaWFvPLk" TargetMode="External"/><Relationship Id="rId6"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Jd2GK0qDtRg" TargetMode="Externa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yFR61jjL1vo" TargetMode="Externa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hyperlink" Target="http://www.youtube.com/watch?v=zbodyI9ZZj8" TargetMode="External"/><Relationship Id="rId5"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csBZ1oc0L6Y"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fr"/>
              <a:t>I.H.M 2.0</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r"/>
              <a:t>Antony FOURCHAULT - Interaction Homme-Machine</a:t>
            </a:r>
            <a:endParaRPr/>
          </a:p>
        </p:txBody>
      </p:sp>
      <p:pic>
        <p:nvPicPr>
          <p:cNvPr id="130" name="Google Shape;130;p13"/>
          <p:cNvPicPr preferRelativeResize="0"/>
          <p:nvPr/>
        </p:nvPicPr>
        <p:blipFill>
          <a:blip r:embed="rId3">
            <a:alphaModFix/>
          </a:blip>
          <a:stretch>
            <a:fillRect/>
          </a:stretch>
        </p:blipFill>
        <p:spPr>
          <a:xfrm>
            <a:off x="257852" y="1081700"/>
            <a:ext cx="2091649" cy="1308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Trop en avance sur leur temps ? </a:t>
            </a:r>
            <a:endParaRPr/>
          </a:p>
        </p:txBody>
      </p:sp>
      <p:sp>
        <p:nvSpPr>
          <p:cNvPr id="205" name="Google Shape;205;p22"/>
          <p:cNvSpPr txBox="1"/>
          <p:nvPr>
            <p:ph idx="1" type="body"/>
          </p:nvPr>
        </p:nvSpPr>
        <p:spPr>
          <a:xfrm>
            <a:off x="819150" y="1800200"/>
            <a:ext cx="2353800" cy="123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Leap motion</a:t>
            </a:r>
            <a:endParaRPr/>
          </a:p>
          <a:p>
            <a:pPr indent="-311150" lvl="0" marL="457200" rtl="0" algn="l">
              <a:spcBef>
                <a:spcPts val="1200"/>
              </a:spcBef>
              <a:spcAft>
                <a:spcPts val="0"/>
              </a:spcAft>
              <a:buSzPts val="1300"/>
              <a:buChar char="-"/>
            </a:pPr>
            <a:r>
              <a:rPr lang="fr"/>
              <a:t>3 LEDs infrarouges</a:t>
            </a:r>
            <a:endParaRPr/>
          </a:p>
          <a:p>
            <a:pPr indent="-311150" lvl="0" marL="457200" rtl="0" algn="l">
              <a:spcBef>
                <a:spcPts val="0"/>
              </a:spcBef>
              <a:spcAft>
                <a:spcPts val="0"/>
              </a:spcAft>
              <a:buSzPts val="1300"/>
              <a:buChar char="-"/>
            </a:pPr>
            <a:r>
              <a:rPr lang="fr"/>
              <a:t>2 capteurs HD</a:t>
            </a:r>
            <a:endParaRPr/>
          </a:p>
          <a:p>
            <a:pPr indent="-311150" lvl="0" marL="457200" rtl="0" algn="l">
              <a:spcBef>
                <a:spcPts val="0"/>
              </a:spcBef>
              <a:spcAft>
                <a:spcPts val="0"/>
              </a:spcAft>
              <a:buSzPts val="1300"/>
              <a:buChar char="-"/>
            </a:pPr>
            <a:r>
              <a:rPr lang="fr"/>
              <a:t>Logiciel de traitement</a:t>
            </a:r>
            <a:endParaRPr/>
          </a:p>
        </p:txBody>
      </p:sp>
      <p:pic>
        <p:nvPicPr>
          <p:cNvPr descr="Leap Motion represents an entirely new way to interact with your computers. It's more accurate than a mouse, as reliable as a keyboard and more sensitive than a touchscreen. For the first time, you can control a computer in three dimensions with your natural hand and finger movements.&#10;&#10;The Leap Motion will begin shipping on May 13, 2013.&#10;&#10;The Leap Motion works on Windows Vista/7/8 and Mac OS X, with Linux being on the agenda. &#10;&#10;In this video, we are running Windows 7. The display is an Apple Cinema display.&#10;&#10;To learn more, pre-order, or apply for an software developer unit, please visit http://www.leapmotion.com." id="206" name="Google Shape;206;p22" title="Introducing the Leap Motion">
            <a:hlinkClick r:id="rId3"/>
          </p:cNvPr>
          <p:cNvPicPr preferRelativeResize="0"/>
          <p:nvPr/>
        </p:nvPicPr>
        <p:blipFill>
          <a:blip r:embed="rId4">
            <a:alphaModFix/>
          </a:blip>
          <a:stretch>
            <a:fillRect/>
          </a:stretch>
        </p:blipFill>
        <p:spPr>
          <a:xfrm>
            <a:off x="1061625" y="3199175"/>
            <a:ext cx="1868860" cy="1401650"/>
          </a:xfrm>
          <a:prstGeom prst="rect">
            <a:avLst/>
          </a:prstGeom>
          <a:noFill/>
          <a:ln>
            <a:noFill/>
          </a:ln>
        </p:spPr>
      </p:pic>
      <p:pic>
        <p:nvPicPr>
          <p:cNvPr descr="Le Leap Motion Controller, conçu par la start-up américaines du même nom, est un dispositif de reconnaissance gestuelle - en clair, il permet de contrôler un PC ou un Mac du bout des doigts… sans même à toucher l’écran. Après avoir fait le buzz sur Internet pendant des mois, il est enfin disponible en France. Mais tient-il vraiment ses promesses ? La réponse en vidéo. ______________________________________&#10;&#10;Pour ne manquer aucune vidéo des Echos, abonnez-vous ici : https://bit.ly/2GZgOWy&#10;&#10;Retrouvez plus d'articles sur : https://www.lesechos.fr/&#10;&#10;Toutes nos vidéos : https://videos.lesechos.fr/&#10;Facebook : https://www.facebook.com/lesechos/&#10;Twitter : https://twitter.com/LesEchos?lang=fr" id="207" name="Google Shape;207;p22" title="Test tech : le boîtier Leap Motion en vidéo">
            <a:hlinkClick r:id="rId5"/>
          </p:cNvPr>
          <p:cNvPicPr preferRelativeResize="0"/>
          <p:nvPr/>
        </p:nvPicPr>
        <p:blipFill>
          <a:blip r:embed="rId6">
            <a:alphaModFix/>
          </a:blip>
          <a:stretch>
            <a:fillRect/>
          </a:stretch>
        </p:blipFill>
        <p:spPr>
          <a:xfrm>
            <a:off x="3331726" y="3199175"/>
            <a:ext cx="1868862" cy="1401650"/>
          </a:xfrm>
          <a:prstGeom prst="rect">
            <a:avLst/>
          </a:prstGeom>
          <a:noFill/>
          <a:ln>
            <a:noFill/>
          </a:ln>
        </p:spPr>
      </p:pic>
      <p:sp>
        <p:nvSpPr>
          <p:cNvPr id="208" name="Google Shape;208;p22"/>
          <p:cNvSpPr txBox="1"/>
          <p:nvPr>
            <p:ph idx="1" type="body"/>
          </p:nvPr>
        </p:nvSpPr>
        <p:spPr>
          <a:xfrm>
            <a:off x="3331720" y="1841700"/>
            <a:ext cx="1869000" cy="12369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fr"/>
              <a:t>Echec</a:t>
            </a:r>
            <a:endParaRPr/>
          </a:p>
          <a:p>
            <a:pPr indent="-304958" lvl="0" marL="457200" rtl="0" algn="l">
              <a:spcBef>
                <a:spcPts val="1200"/>
              </a:spcBef>
              <a:spcAft>
                <a:spcPts val="0"/>
              </a:spcAft>
              <a:buSzPct val="100000"/>
              <a:buChar char="-"/>
            </a:pPr>
            <a:r>
              <a:rPr lang="fr"/>
              <a:t>Peu d’app </a:t>
            </a:r>
            <a:r>
              <a:rPr lang="fr"/>
              <a:t>compatible</a:t>
            </a:r>
            <a:endParaRPr/>
          </a:p>
          <a:p>
            <a:pPr indent="-304958" lvl="0" marL="457200" rtl="0" algn="l">
              <a:spcBef>
                <a:spcPts val="0"/>
              </a:spcBef>
              <a:spcAft>
                <a:spcPts val="0"/>
              </a:spcAft>
              <a:buSzPct val="100000"/>
              <a:buChar char="-"/>
            </a:pPr>
            <a:r>
              <a:rPr lang="fr"/>
              <a:t>Fatigue musculaire</a:t>
            </a:r>
            <a:endParaRPr/>
          </a:p>
        </p:txBody>
      </p:sp>
      <p:sp>
        <p:nvSpPr>
          <p:cNvPr id="209" name="Google Shape;209;p22"/>
          <p:cNvSpPr txBox="1"/>
          <p:nvPr>
            <p:ph idx="1" type="body"/>
          </p:nvPr>
        </p:nvSpPr>
        <p:spPr>
          <a:xfrm>
            <a:off x="5907150" y="1953300"/>
            <a:ext cx="2417700" cy="264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sz="1800"/>
              <a:t>Avenir ?</a:t>
            </a:r>
            <a:endParaRPr sz="1800"/>
          </a:p>
          <a:p>
            <a:pPr indent="-342900" lvl="0" marL="457200" rtl="0" algn="l">
              <a:spcBef>
                <a:spcPts val="1200"/>
              </a:spcBef>
              <a:spcAft>
                <a:spcPts val="0"/>
              </a:spcAft>
              <a:buSzPts val="1800"/>
              <a:buChar char="-"/>
            </a:pPr>
            <a:r>
              <a:rPr lang="fr" sz="1800"/>
              <a:t>Marché </a:t>
            </a:r>
            <a:r>
              <a:rPr lang="fr" sz="1800"/>
              <a:t>restreint</a:t>
            </a:r>
            <a:endParaRPr sz="1800"/>
          </a:p>
          <a:p>
            <a:pPr indent="-342900" lvl="0" marL="457200" rtl="0" algn="l">
              <a:spcBef>
                <a:spcPts val="0"/>
              </a:spcBef>
              <a:spcAft>
                <a:spcPts val="0"/>
              </a:spcAft>
              <a:buSzPts val="1800"/>
              <a:buChar char="-"/>
            </a:pPr>
            <a:r>
              <a:rPr lang="fr" sz="1800"/>
              <a:t>Avatar pour jeux créateur</a:t>
            </a:r>
            <a:endParaRPr sz="1800"/>
          </a:p>
          <a:p>
            <a:pPr indent="-342900" lvl="0" marL="457200" rtl="0" algn="l">
              <a:spcBef>
                <a:spcPts val="0"/>
              </a:spcBef>
              <a:spcAft>
                <a:spcPts val="0"/>
              </a:spcAft>
              <a:buSzPts val="1800"/>
              <a:buChar char="-"/>
            </a:pPr>
            <a:r>
              <a:rPr lang="fr" sz="1800"/>
              <a:t>Hand tracking</a:t>
            </a:r>
            <a:endParaRPr sz="1800"/>
          </a:p>
        </p:txBody>
      </p:sp>
      <p:sp>
        <p:nvSpPr>
          <p:cNvPr id="210" name="Google Shape;210;p22"/>
          <p:cNvSpPr txBox="1"/>
          <p:nvPr/>
        </p:nvSpPr>
        <p:spPr>
          <a:xfrm>
            <a:off x="6215975" y="2772375"/>
            <a:ext cx="4202400" cy="49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11" name="Google Shape;211;p2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Trop en avance sur leur temps ? </a:t>
            </a:r>
            <a:endParaRPr/>
          </a:p>
        </p:txBody>
      </p:sp>
      <p:sp>
        <p:nvSpPr>
          <p:cNvPr id="217" name="Google Shape;217;p23"/>
          <p:cNvSpPr txBox="1"/>
          <p:nvPr>
            <p:ph idx="1" type="body"/>
          </p:nvPr>
        </p:nvSpPr>
        <p:spPr>
          <a:xfrm>
            <a:off x="819150" y="1800200"/>
            <a:ext cx="2353800" cy="12369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fr"/>
              <a:t>Google glass</a:t>
            </a:r>
            <a:endParaRPr/>
          </a:p>
          <a:p>
            <a:pPr indent="-304958" lvl="0" marL="457200" rtl="0" algn="l">
              <a:spcBef>
                <a:spcPts val="1200"/>
              </a:spcBef>
              <a:spcAft>
                <a:spcPts val="0"/>
              </a:spcAft>
              <a:buSzPct val="100000"/>
              <a:buChar char="-"/>
            </a:pPr>
            <a:r>
              <a:rPr lang="fr"/>
              <a:t>extension</a:t>
            </a:r>
            <a:r>
              <a:rPr lang="fr"/>
              <a:t> du smartphone</a:t>
            </a:r>
            <a:endParaRPr/>
          </a:p>
          <a:p>
            <a:pPr indent="-304958" lvl="0" marL="457200" rtl="0" algn="l">
              <a:spcBef>
                <a:spcPts val="0"/>
              </a:spcBef>
              <a:spcAft>
                <a:spcPts val="0"/>
              </a:spcAft>
              <a:buSzPct val="100000"/>
              <a:buChar char="-"/>
            </a:pPr>
            <a:r>
              <a:rPr lang="fr"/>
              <a:t>réalité</a:t>
            </a:r>
            <a:r>
              <a:rPr lang="fr"/>
              <a:t> augmenté</a:t>
            </a:r>
            <a:endParaRPr/>
          </a:p>
          <a:p>
            <a:pPr indent="-304958" lvl="0" marL="457200" rtl="0" algn="l">
              <a:spcBef>
                <a:spcPts val="0"/>
              </a:spcBef>
              <a:spcAft>
                <a:spcPts val="0"/>
              </a:spcAft>
              <a:buSzPct val="100000"/>
              <a:buChar char="-"/>
            </a:pPr>
            <a:r>
              <a:rPr lang="fr"/>
              <a:t>interface complete </a:t>
            </a:r>
            <a:endParaRPr/>
          </a:p>
        </p:txBody>
      </p:sp>
      <p:sp>
        <p:nvSpPr>
          <p:cNvPr id="218" name="Google Shape;218;p23"/>
          <p:cNvSpPr txBox="1"/>
          <p:nvPr>
            <p:ph idx="1" type="body"/>
          </p:nvPr>
        </p:nvSpPr>
        <p:spPr>
          <a:xfrm>
            <a:off x="3331720" y="1841700"/>
            <a:ext cx="1869000" cy="1236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fr"/>
              <a:t>Echec</a:t>
            </a:r>
            <a:endParaRPr/>
          </a:p>
          <a:p>
            <a:pPr indent="-304958" lvl="0" marL="457200" rtl="0" algn="l">
              <a:spcBef>
                <a:spcPts val="1200"/>
              </a:spcBef>
              <a:spcAft>
                <a:spcPts val="0"/>
              </a:spcAft>
              <a:buSzPct val="100000"/>
              <a:buChar char="-"/>
            </a:pPr>
            <a:r>
              <a:rPr lang="fr"/>
              <a:t>prix </a:t>
            </a:r>
            <a:r>
              <a:rPr lang="fr"/>
              <a:t>élevé</a:t>
            </a:r>
            <a:endParaRPr/>
          </a:p>
          <a:p>
            <a:pPr indent="-304958" lvl="0" marL="457200" rtl="0" algn="l">
              <a:spcBef>
                <a:spcPts val="0"/>
              </a:spcBef>
              <a:spcAft>
                <a:spcPts val="0"/>
              </a:spcAft>
              <a:buSzPct val="100000"/>
              <a:buChar char="-"/>
            </a:pPr>
            <a:r>
              <a:rPr lang="fr"/>
              <a:t>peu de compatibilité</a:t>
            </a:r>
            <a:endParaRPr/>
          </a:p>
          <a:p>
            <a:pPr indent="-304958" lvl="0" marL="457200" rtl="0" algn="l">
              <a:spcBef>
                <a:spcPts val="0"/>
              </a:spcBef>
              <a:spcAft>
                <a:spcPts val="0"/>
              </a:spcAft>
              <a:buSzPct val="100000"/>
              <a:buChar char="-"/>
            </a:pPr>
            <a:r>
              <a:rPr lang="fr"/>
              <a:t>Anti Google glass</a:t>
            </a:r>
            <a:endParaRPr/>
          </a:p>
        </p:txBody>
      </p:sp>
      <p:sp>
        <p:nvSpPr>
          <p:cNvPr id="219" name="Google Shape;219;p23"/>
          <p:cNvSpPr txBox="1"/>
          <p:nvPr>
            <p:ph idx="1" type="body"/>
          </p:nvPr>
        </p:nvSpPr>
        <p:spPr>
          <a:xfrm>
            <a:off x="5907150" y="1953300"/>
            <a:ext cx="2417700" cy="26475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fr" sz="1800"/>
              <a:t>Avenir ?</a:t>
            </a:r>
            <a:endParaRPr sz="1800"/>
          </a:p>
          <a:p>
            <a:pPr indent="-334327" lvl="0" marL="457200" rtl="0" algn="l">
              <a:spcBef>
                <a:spcPts val="1200"/>
              </a:spcBef>
              <a:spcAft>
                <a:spcPts val="0"/>
              </a:spcAft>
              <a:buSzPct val="100000"/>
              <a:buChar char="-"/>
            </a:pPr>
            <a:r>
              <a:rPr lang="fr" sz="1800"/>
              <a:t>Nombreuses </a:t>
            </a:r>
            <a:r>
              <a:rPr lang="fr" sz="1800"/>
              <a:t>entreprises</a:t>
            </a:r>
            <a:r>
              <a:rPr lang="fr" sz="1800"/>
              <a:t> </a:t>
            </a:r>
            <a:r>
              <a:rPr lang="fr" sz="1800"/>
              <a:t>intéressés</a:t>
            </a:r>
            <a:r>
              <a:rPr lang="fr" sz="1800"/>
              <a:t> par les </a:t>
            </a:r>
            <a:r>
              <a:rPr lang="fr" sz="1800"/>
              <a:t>lunettes</a:t>
            </a:r>
            <a:r>
              <a:rPr lang="fr" sz="1800"/>
              <a:t> </a:t>
            </a:r>
            <a:r>
              <a:rPr lang="fr" sz="1800"/>
              <a:t>connectées</a:t>
            </a:r>
            <a:endParaRPr sz="1800"/>
          </a:p>
          <a:p>
            <a:pPr indent="-334327" lvl="0" marL="457200" rtl="0" algn="l">
              <a:spcBef>
                <a:spcPts val="0"/>
              </a:spcBef>
              <a:spcAft>
                <a:spcPts val="0"/>
              </a:spcAft>
              <a:buSzPct val="100000"/>
              <a:buChar char="-"/>
            </a:pPr>
            <a:r>
              <a:rPr lang="fr" sz="1800"/>
              <a:t>Apple glass en 202X</a:t>
            </a:r>
            <a:endParaRPr sz="1800"/>
          </a:p>
          <a:p>
            <a:pPr indent="-334327" lvl="0" marL="457200" rtl="0" algn="l">
              <a:spcBef>
                <a:spcPts val="0"/>
              </a:spcBef>
              <a:spcAft>
                <a:spcPts val="0"/>
              </a:spcAft>
              <a:buSzPct val="100000"/>
              <a:buChar char="-"/>
            </a:pPr>
            <a:r>
              <a:rPr lang="fr" sz="1800"/>
              <a:t>Google glass pour </a:t>
            </a:r>
            <a:r>
              <a:rPr lang="fr" sz="1800"/>
              <a:t>professionnels</a:t>
            </a:r>
            <a:endParaRPr sz="1800"/>
          </a:p>
        </p:txBody>
      </p:sp>
      <p:pic>
        <p:nvPicPr>
          <p:cNvPr descr="An introduction to the basics of Google Glass.&#10;&#10;Learn about the touchpad, the timeline and how to share through Glass.&#10;&#10;Interested in finding out more about Glass? &#10;Visit: http://google.com/glass&#10;Google+: http://google.com/+GoogleGlass‎&#10;Twitter: http://twitter.com/googleglass&#10;Instagram: http://instagr.am/googleglass‎&#10;Facebook: http://facebook.com/GoogleGlass" id="220" name="Google Shape;220;p23" title="Google Glass How-to: Getting Started">
            <a:hlinkClick r:id="rId3"/>
          </p:cNvPr>
          <p:cNvPicPr preferRelativeResize="0"/>
          <p:nvPr/>
        </p:nvPicPr>
        <p:blipFill>
          <a:blip r:embed="rId4">
            <a:alphaModFix/>
          </a:blip>
          <a:stretch>
            <a:fillRect/>
          </a:stretch>
        </p:blipFill>
        <p:spPr>
          <a:xfrm>
            <a:off x="936025" y="3166250"/>
            <a:ext cx="2120050" cy="1590050"/>
          </a:xfrm>
          <a:prstGeom prst="rect">
            <a:avLst/>
          </a:prstGeom>
          <a:noFill/>
          <a:ln>
            <a:noFill/>
          </a:ln>
        </p:spPr>
      </p:pic>
      <p:pic>
        <p:nvPicPr>
          <p:cNvPr descr="Les Google Glass dans la vraie vie, ça donne quoi ? Toutes les infos supplémentaires ici : http://bit.ly/1ptuZkl&#10;&#10;&#10;ANDROIDPIT sur YouTube : http://bit.ly/1knF4yj&#10;&#10;----------------------------------------------------------------&#10;&#10;Restez connectés avec ANDROIDPIT.fr :&#10;- http://www.androidpit.fr&#10;-https://plus.google.com/b/109104402465489721492/+AndroidpitFra/posts&#10;- https://www.facebook.com/androidpitfr&#10;- https://twitter.com/AndroidPIT_FR&#10;&#10;----------------------------------------------------------------&#10;&#10;Suivez l'équipe AndroidPIT.fr : &#10;Quentin : https://plus.google.com/+QuentinDucreux/posts&#10;Joséphine : https://plus.google.com/+JosephineDusol/posts" id="221" name="Google Shape;221;p23" title="Google Glass : ça donne quoi ?">
            <a:hlinkClick r:id="rId5"/>
          </p:cNvPr>
          <p:cNvPicPr preferRelativeResize="0"/>
          <p:nvPr/>
        </p:nvPicPr>
        <p:blipFill>
          <a:blip r:embed="rId6">
            <a:alphaModFix/>
          </a:blip>
          <a:stretch>
            <a:fillRect/>
          </a:stretch>
        </p:blipFill>
        <p:spPr>
          <a:xfrm>
            <a:off x="3331716" y="3120100"/>
            <a:ext cx="2120059" cy="1590050"/>
          </a:xfrm>
          <a:prstGeom prst="rect">
            <a:avLst/>
          </a:prstGeom>
          <a:noFill/>
          <a:ln>
            <a:noFill/>
          </a:ln>
        </p:spPr>
      </p:pic>
      <p:sp>
        <p:nvSpPr>
          <p:cNvPr id="222" name="Google Shape;222;p2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4"/>
          <p:cNvSpPr txBox="1"/>
          <p:nvPr>
            <p:ph type="title"/>
          </p:nvPr>
        </p:nvSpPr>
        <p:spPr>
          <a:xfrm>
            <a:off x="819150" y="1254875"/>
            <a:ext cx="7505700" cy="1510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fr" sz="3800"/>
              <a:t>Objectif I.H.M 2.0</a:t>
            </a:r>
            <a:endParaRPr sz="3800"/>
          </a:p>
        </p:txBody>
      </p:sp>
      <p:sp>
        <p:nvSpPr>
          <p:cNvPr id="228" name="Google Shape;228;p24"/>
          <p:cNvSpPr txBox="1"/>
          <p:nvPr>
            <p:ph idx="1" type="body"/>
          </p:nvPr>
        </p:nvSpPr>
        <p:spPr>
          <a:xfrm>
            <a:off x="819150" y="2765075"/>
            <a:ext cx="3783900" cy="1786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fr" sz="1800"/>
              <a:t>Révolutionner</a:t>
            </a:r>
            <a:r>
              <a:rPr lang="fr" sz="1800"/>
              <a:t> notre manière d’interagir avec nos machines</a:t>
            </a:r>
            <a:endParaRPr sz="1800"/>
          </a:p>
          <a:p>
            <a:pPr indent="-342900" lvl="0" marL="457200" rtl="0" algn="l">
              <a:spcBef>
                <a:spcPts val="0"/>
              </a:spcBef>
              <a:spcAft>
                <a:spcPts val="0"/>
              </a:spcAft>
              <a:buSzPts val="1800"/>
              <a:buChar char="-"/>
            </a:pPr>
            <a:r>
              <a:rPr lang="fr" sz="1800"/>
              <a:t>Aussi efficace que les précédents</a:t>
            </a:r>
            <a:endParaRPr sz="1800"/>
          </a:p>
        </p:txBody>
      </p:sp>
      <p:sp>
        <p:nvSpPr>
          <p:cNvPr id="229" name="Google Shape;229;p24"/>
          <p:cNvSpPr txBox="1"/>
          <p:nvPr>
            <p:ph idx="1" type="body"/>
          </p:nvPr>
        </p:nvSpPr>
        <p:spPr>
          <a:xfrm>
            <a:off x="4743475" y="2765075"/>
            <a:ext cx="3783900" cy="1786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fr" sz="1800"/>
              <a:t>Trouver son marché</a:t>
            </a:r>
            <a:endParaRPr sz="1800"/>
          </a:p>
          <a:p>
            <a:pPr indent="-342900" lvl="0" marL="457200" rtl="0" algn="l">
              <a:spcBef>
                <a:spcPts val="0"/>
              </a:spcBef>
              <a:spcAft>
                <a:spcPts val="0"/>
              </a:spcAft>
              <a:buSzPts val="1800"/>
              <a:buChar char="-"/>
            </a:pPr>
            <a:r>
              <a:rPr lang="fr" sz="1800"/>
              <a:t>Réel utilité</a:t>
            </a:r>
            <a:endParaRPr sz="1800"/>
          </a:p>
          <a:p>
            <a:pPr indent="-342900" lvl="0" marL="457200" rtl="0" algn="l">
              <a:spcBef>
                <a:spcPts val="0"/>
              </a:spcBef>
              <a:spcAft>
                <a:spcPts val="0"/>
              </a:spcAft>
              <a:buSzPts val="1800"/>
              <a:buChar char="-"/>
            </a:pPr>
            <a:r>
              <a:rPr lang="fr" sz="1800"/>
              <a:t>Facteur </a:t>
            </a:r>
            <a:r>
              <a:rPr lang="fr" sz="1800"/>
              <a:t>ressentie</a:t>
            </a:r>
            <a:r>
              <a:rPr lang="fr" sz="1800"/>
              <a:t> et prix</a:t>
            </a:r>
            <a:endParaRPr sz="1800"/>
          </a:p>
        </p:txBody>
      </p:sp>
      <p:sp>
        <p:nvSpPr>
          <p:cNvPr id="230" name="Google Shape;230;p2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Microsoft mesh</a:t>
            </a:r>
            <a:endParaRPr/>
          </a:p>
        </p:txBody>
      </p:sp>
      <p:sp>
        <p:nvSpPr>
          <p:cNvPr id="236" name="Google Shape;236;p25"/>
          <p:cNvSpPr txBox="1"/>
          <p:nvPr>
            <p:ph idx="1" type="body"/>
          </p:nvPr>
        </p:nvSpPr>
        <p:spPr>
          <a:xfrm>
            <a:off x="819150" y="1990725"/>
            <a:ext cx="37530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fr"/>
              <a:t>Basé sur le </a:t>
            </a:r>
            <a:r>
              <a:rPr lang="fr"/>
              <a:t>casque</a:t>
            </a:r>
            <a:r>
              <a:rPr lang="fr"/>
              <a:t> de réalité augmenté (HoloLens 2) et la réalité mixte</a:t>
            </a:r>
            <a:endParaRPr/>
          </a:p>
          <a:p>
            <a:pPr indent="-311150" lvl="0" marL="457200" rtl="0" algn="l">
              <a:spcBef>
                <a:spcPts val="0"/>
              </a:spcBef>
              <a:spcAft>
                <a:spcPts val="0"/>
              </a:spcAft>
              <a:buSzPts val="1300"/>
              <a:buChar char="-"/>
            </a:pPr>
            <a:r>
              <a:rPr lang="fr"/>
              <a:t>Destiné plus professionnels qu’aux particuliers</a:t>
            </a:r>
            <a:endParaRPr/>
          </a:p>
          <a:p>
            <a:pPr indent="0" lvl="0" marL="0" rtl="0" algn="l">
              <a:spcBef>
                <a:spcPts val="1200"/>
              </a:spcBef>
              <a:spcAft>
                <a:spcPts val="0"/>
              </a:spcAft>
              <a:buNone/>
            </a:pPr>
            <a:r>
              <a:rPr lang="fr"/>
              <a:t>Fonctionnalités :</a:t>
            </a:r>
            <a:endParaRPr/>
          </a:p>
          <a:p>
            <a:pPr indent="-311150" lvl="0" marL="457200" rtl="0" algn="l">
              <a:spcBef>
                <a:spcPts val="1200"/>
              </a:spcBef>
              <a:spcAft>
                <a:spcPts val="0"/>
              </a:spcAft>
              <a:buSzPts val="1300"/>
              <a:buChar char="-"/>
            </a:pPr>
            <a:r>
              <a:rPr lang="fr"/>
              <a:t>Avatar expressif → </a:t>
            </a:r>
            <a:r>
              <a:rPr lang="fr"/>
              <a:t>hologramme</a:t>
            </a:r>
            <a:endParaRPr/>
          </a:p>
          <a:p>
            <a:pPr indent="-311150" lvl="0" marL="457200" rtl="0" algn="l">
              <a:spcBef>
                <a:spcPts val="0"/>
              </a:spcBef>
              <a:spcAft>
                <a:spcPts val="0"/>
              </a:spcAft>
              <a:buSzPts val="1300"/>
              <a:buChar char="-"/>
            </a:pPr>
            <a:r>
              <a:rPr lang="fr"/>
              <a:t>Gestion des sessions</a:t>
            </a:r>
            <a:endParaRPr/>
          </a:p>
          <a:p>
            <a:pPr indent="-311150" lvl="0" marL="457200" rtl="0" algn="l">
              <a:spcBef>
                <a:spcPts val="0"/>
              </a:spcBef>
              <a:spcAft>
                <a:spcPts val="0"/>
              </a:spcAft>
              <a:buSzPts val="1300"/>
              <a:buChar char="-"/>
            </a:pPr>
            <a:r>
              <a:rPr lang="fr"/>
              <a:t>interaction</a:t>
            </a:r>
            <a:r>
              <a:rPr lang="fr"/>
              <a:t> avec le rendu spatial</a:t>
            </a:r>
            <a:endParaRPr/>
          </a:p>
          <a:p>
            <a:pPr indent="-311150" lvl="0" marL="457200" rtl="0" algn="l">
              <a:spcBef>
                <a:spcPts val="0"/>
              </a:spcBef>
              <a:spcAft>
                <a:spcPts val="0"/>
              </a:spcAft>
              <a:buSzPts val="1300"/>
              <a:buChar char="-"/>
            </a:pPr>
            <a:r>
              <a:rPr lang="fr"/>
              <a:t>Création de solution mixte</a:t>
            </a:r>
            <a:endParaRPr/>
          </a:p>
        </p:txBody>
      </p:sp>
      <p:pic>
        <p:nvPicPr>
          <p:cNvPr descr="Microsoft Mesh enables presence and shared experiences from anywhere – on any device – through mixed reality applications.&#10;&#10;Mesh allows for connections with new depth and dimension. As digital intelligence comes to the real world, we’re now able to see, share, and collaborate on content that persists. This common understanding ignites ideas, sparks creativity, and forms powerful bonds. &#10;&#10;Read the article: https://aka.ms/MicrosoftMesh&#10;Learn more: https://www.microsoft.com/mesh&#10;&#10;Enjoy this video with Audio Description: https://youtu.be/uGpCB2YKmZs &#10;&#10;Subscribe to Microsoft on YouTube here: https://aka.ms/SubscribeToYouTube &#10; &#10;Follow us on social:  &#10;LinkedIn: https://www.linkedin.com/company/microsoft/  &#10;Twitter: https://twitter.com/Microsoft &#10;Facebook: https://www.facebook.com/Microsoft/  &#10;Instagram: https://www.instagram.com/microsoft/  &#10;  &#10;For more about Microsoft, our technology, and our mission, visit https://aka.ms/microsoftstories" id="237" name="Google Shape;237;p25" title="Introducing Microsoft Mesh">
            <a:hlinkClick r:id="rId3"/>
          </p:cNvPr>
          <p:cNvPicPr preferRelativeResize="0"/>
          <p:nvPr/>
        </p:nvPicPr>
        <p:blipFill>
          <a:blip r:embed="rId4">
            <a:alphaModFix/>
          </a:blip>
          <a:stretch>
            <a:fillRect/>
          </a:stretch>
        </p:blipFill>
        <p:spPr>
          <a:xfrm>
            <a:off x="5060850" y="1990725"/>
            <a:ext cx="3263993" cy="2448000"/>
          </a:xfrm>
          <a:prstGeom prst="rect">
            <a:avLst/>
          </a:prstGeom>
          <a:noFill/>
          <a:ln>
            <a:noFill/>
          </a:ln>
        </p:spPr>
      </p:pic>
      <p:sp>
        <p:nvSpPr>
          <p:cNvPr id="238" name="Google Shape;238;p2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6"/>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Contrôle à distance de robot assistant à la </a:t>
            </a:r>
            <a:r>
              <a:rPr lang="fr"/>
              <a:t>chirurgie</a:t>
            </a:r>
            <a:r>
              <a:rPr lang="fr"/>
              <a:t> </a:t>
            </a:r>
            <a:endParaRPr/>
          </a:p>
        </p:txBody>
      </p:sp>
      <p:sp>
        <p:nvSpPr>
          <p:cNvPr id="244" name="Google Shape;244;p26"/>
          <p:cNvSpPr txBox="1"/>
          <p:nvPr>
            <p:ph idx="1" type="body"/>
          </p:nvPr>
        </p:nvSpPr>
        <p:spPr>
          <a:xfrm>
            <a:off x="819150" y="1990725"/>
            <a:ext cx="37530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fr"/>
              <a:t>Robot assistant démocratisé ⇒ </a:t>
            </a:r>
            <a:r>
              <a:rPr lang="fr"/>
              <a:t>médical</a:t>
            </a:r>
            <a:endParaRPr/>
          </a:p>
          <a:p>
            <a:pPr indent="-311150" lvl="0" marL="457200" rtl="0" algn="l">
              <a:spcBef>
                <a:spcPts val="0"/>
              </a:spcBef>
              <a:spcAft>
                <a:spcPts val="0"/>
              </a:spcAft>
              <a:buSzPts val="1300"/>
              <a:buChar char="-"/>
            </a:pPr>
            <a:r>
              <a:rPr lang="fr"/>
              <a:t>Rôle majeur dans le secteur chirurgical</a:t>
            </a:r>
            <a:endParaRPr/>
          </a:p>
          <a:p>
            <a:pPr indent="-311150" lvl="0" marL="457200" rtl="0" algn="l">
              <a:spcBef>
                <a:spcPts val="0"/>
              </a:spcBef>
              <a:spcAft>
                <a:spcPts val="0"/>
              </a:spcAft>
              <a:buSzPts val="1300"/>
              <a:buChar char="-"/>
            </a:pPr>
            <a:r>
              <a:rPr lang="fr"/>
              <a:t>+ en + de patient à soigner</a:t>
            </a:r>
            <a:endParaRPr/>
          </a:p>
          <a:p>
            <a:pPr indent="-311150" lvl="0" marL="457200" rtl="0" algn="l">
              <a:spcBef>
                <a:spcPts val="0"/>
              </a:spcBef>
              <a:spcAft>
                <a:spcPts val="0"/>
              </a:spcAft>
              <a:buSzPts val="1300"/>
              <a:buChar char="-"/>
            </a:pPr>
            <a:r>
              <a:rPr lang="fr"/>
              <a:t>Pénurie de personnel soignant</a:t>
            </a:r>
            <a:endParaRPr/>
          </a:p>
          <a:p>
            <a:pPr indent="-311150" lvl="0" marL="457200" rtl="0" algn="l">
              <a:spcBef>
                <a:spcPts val="0"/>
              </a:spcBef>
              <a:spcAft>
                <a:spcPts val="0"/>
              </a:spcAft>
              <a:buSzPts val="1300"/>
              <a:buChar char="-"/>
            </a:pPr>
            <a:r>
              <a:rPr lang="fr"/>
              <a:t>Chirurgie un art artisanal</a:t>
            </a:r>
            <a:r>
              <a:rPr lang="fr"/>
              <a:t>  ⇒ Aléa</a:t>
            </a:r>
            <a:endParaRPr/>
          </a:p>
          <a:p>
            <a:pPr indent="-311150" lvl="0" marL="457200" rtl="0" algn="l">
              <a:spcBef>
                <a:spcPts val="0"/>
              </a:spcBef>
              <a:spcAft>
                <a:spcPts val="0"/>
              </a:spcAft>
              <a:buSzPts val="1300"/>
              <a:buChar char="-"/>
            </a:pPr>
            <a:r>
              <a:rPr lang="fr"/>
              <a:t>Minimiser l’aléa ⇒ Ajouter de la technologie</a:t>
            </a:r>
            <a:endParaRPr/>
          </a:p>
          <a:p>
            <a:pPr indent="-311150" lvl="0" marL="457200" rtl="0" algn="l">
              <a:spcBef>
                <a:spcPts val="0"/>
              </a:spcBef>
              <a:spcAft>
                <a:spcPts val="0"/>
              </a:spcAft>
              <a:buSzPts val="1300"/>
              <a:buChar char="-"/>
            </a:pPr>
            <a:r>
              <a:rPr lang="fr"/>
              <a:t>Assister =/= Remplacer ⇒ + précise + fiable</a:t>
            </a:r>
            <a:endParaRPr/>
          </a:p>
          <a:p>
            <a:pPr indent="-311150" lvl="0" marL="457200" rtl="0" algn="l">
              <a:spcBef>
                <a:spcPts val="0"/>
              </a:spcBef>
              <a:spcAft>
                <a:spcPts val="0"/>
              </a:spcAft>
              <a:buSzPts val="1300"/>
              <a:buChar char="-"/>
            </a:pPr>
            <a:r>
              <a:rPr lang="fr"/>
              <a:t>5G ⇒ opération à distance </a:t>
            </a:r>
            <a:endParaRPr/>
          </a:p>
          <a:p>
            <a:pPr indent="-311150" lvl="0" marL="457200" rtl="0" algn="l">
              <a:spcBef>
                <a:spcPts val="0"/>
              </a:spcBef>
              <a:spcAft>
                <a:spcPts val="0"/>
              </a:spcAft>
              <a:buSzPts val="1300"/>
              <a:buChar char="-"/>
            </a:pPr>
            <a:r>
              <a:rPr lang="fr"/>
              <a:t>Ex: Dans des pays en difficulté</a:t>
            </a:r>
            <a:endParaRPr/>
          </a:p>
        </p:txBody>
      </p:sp>
      <p:pic>
        <p:nvPicPr>
          <p:cNvPr descr="Subscribe to our YouTube channel for free here: https://sc.mp/subscribe-youtube&#10;&#10;China has successfully tested the world’s first remote-surgery equipment using 5G mobile network technology. In the January 8 procedure, a doctor in the southeastern province of Fujian removed the liver of a laboratory test animal at a remote location, by controlling robotic surgical arms over a 5G connection. &#10;&#10;The lag time lag was said to be only 0.1 seconds between the doctor’s control device and the robot in the surgical room. Researchers said the high-speed can reduce the risk of deadly medical mistakes, and raises hopes that 5G-enabled remote surgery will soon be reliable enough for use on human patients." id="245" name="Google Shape;245;p26" title="China completes world’s first 5G remote surgery in test on animal">
            <a:hlinkClick r:id="rId3"/>
          </p:cNvPr>
          <p:cNvPicPr preferRelativeResize="0"/>
          <p:nvPr/>
        </p:nvPicPr>
        <p:blipFill>
          <a:blip r:embed="rId4">
            <a:alphaModFix/>
          </a:blip>
          <a:stretch>
            <a:fillRect/>
          </a:stretch>
        </p:blipFill>
        <p:spPr>
          <a:xfrm>
            <a:off x="5060850" y="1990725"/>
            <a:ext cx="3264000" cy="2448000"/>
          </a:xfrm>
          <a:prstGeom prst="rect">
            <a:avLst/>
          </a:prstGeom>
          <a:noFill/>
          <a:ln>
            <a:noFill/>
          </a:ln>
        </p:spPr>
      </p:pic>
      <p:sp>
        <p:nvSpPr>
          <p:cNvPr id="246" name="Google Shape;246;p2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Conclusion</a:t>
            </a:r>
            <a:endParaRPr/>
          </a:p>
        </p:txBody>
      </p:sp>
      <p:sp>
        <p:nvSpPr>
          <p:cNvPr id="252" name="Google Shape;252;p2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fr" sz="1600"/>
              <a:t>Aperçu</a:t>
            </a:r>
            <a:r>
              <a:rPr lang="fr" sz="1600"/>
              <a:t> des possibilités futures </a:t>
            </a:r>
            <a:endParaRPr sz="1600"/>
          </a:p>
          <a:p>
            <a:pPr indent="-330200" lvl="0" marL="457200" rtl="0" algn="l">
              <a:spcBef>
                <a:spcPts val="0"/>
              </a:spcBef>
              <a:spcAft>
                <a:spcPts val="0"/>
              </a:spcAft>
              <a:buSzPts val="1600"/>
              <a:buChar char="-"/>
            </a:pPr>
            <a:r>
              <a:rPr lang="fr" sz="1600"/>
              <a:t>Besoin et machine </a:t>
            </a:r>
            <a:r>
              <a:rPr lang="fr" sz="1600"/>
              <a:t>évolue toujours plus</a:t>
            </a:r>
            <a:endParaRPr sz="1600"/>
          </a:p>
          <a:p>
            <a:pPr indent="-330200" lvl="0" marL="457200" rtl="0" algn="l">
              <a:spcBef>
                <a:spcPts val="0"/>
              </a:spcBef>
              <a:spcAft>
                <a:spcPts val="0"/>
              </a:spcAft>
              <a:buSzPts val="1600"/>
              <a:buChar char="-"/>
            </a:pPr>
            <a:r>
              <a:rPr lang="fr" sz="1600"/>
              <a:t>Interface doit rester intuitive, simple et ergonomique</a:t>
            </a:r>
            <a:endParaRPr sz="1600"/>
          </a:p>
          <a:p>
            <a:pPr indent="-330200" lvl="0" marL="457200" rtl="0" algn="l">
              <a:spcBef>
                <a:spcPts val="0"/>
              </a:spcBef>
              <a:spcAft>
                <a:spcPts val="0"/>
              </a:spcAft>
              <a:buSzPts val="1600"/>
              <a:buChar char="-"/>
            </a:pPr>
            <a:r>
              <a:rPr lang="fr" sz="1600"/>
              <a:t>Machine s'insère de + en + dans nos vie</a:t>
            </a:r>
            <a:r>
              <a:rPr lang="fr" sz="1600"/>
              <a:t> </a:t>
            </a:r>
            <a:endParaRPr sz="1600"/>
          </a:p>
          <a:p>
            <a:pPr indent="-317500" lvl="1" marL="914400" rtl="0" algn="l">
              <a:spcBef>
                <a:spcPts val="0"/>
              </a:spcBef>
              <a:spcAft>
                <a:spcPts val="0"/>
              </a:spcAft>
              <a:buSzPts val="1400"/>
              <a:buChar char="-"/>
            </a:pPr>
            <a:r>
              <a:rPr lang="fr" sz="1400"/>
              <a:t>Risque de dépendance</a:t>
            </a:r>
            <a:endParaRPr sz="1400"/>
          </a:p>
          <a:p>
            <a:pPr indent="-317500" lvl="1" marL="914400" rtl="0" algn="l">
              <a:spcBef>
                <a:spcPts val="0"/>
              </a:spcBef>
              <a:spcAft>
                <a:spcPts val="0"/>
              </a:spcAft>
              <a:buSzPts val="1400"/>
              <a:buChar char="-"/>
            </a:pPr>
            <a:r>
              <a:rPr lang="fr" sz="1400"/>
              <a:t>Sécurité de nos vies privées</a:t>
            </a:r>
            <a:endParaRPr sz="1400"/>
          </a:p>
          <a:p>
            <a:pPr indent="-317500" lvl="1" marL="914400" rtl="0" algn="l">
              <a:spcBef>
                <a:spcPts val="0"/>
              </a:spcBef>
              <a:spcAft>
                <a:spcPts val="0"/>
              </a:spcAft>
              <a:buSzPts val="1400"/>
              <a:buChar char="-"/>
            </a:pPr>
            <a:r>
              <a:rPr lang="fr" sz="1400"/>
              <a:t>Isolement social</a:t>
            </a:r>
            <a:endParaRPr sz="1400"/>
          </a:p>
          <a:p>
            <a:pPr indent="0" lvl="0" marL="0" rtl="0" algn="l">
              <a:spcBef>
                <a:spcPts val="1200"/>
              </a:spcBef>
              <a:spcAft>
                <a:spcPts val="1200"/>
              </a:spcAft>
              <a:buNone/>
            </a:pPr>
            <a:r>
              <a:rPr lang="fr" sz="1600"/>
              <a:t>⇒ </a:t>
            </a:r>
            <a:r>
              <a:rPr lang="fr" sz="1600"/>
              <a:t>Nécessité</a:t>
            </a:r>
            <a:r>
              <a:rPr lang="fr" sz="1600"/>
              <a:t> d’une </a:t>
            </a:r>
            <a:r>
              <a:rPr lang="fr" sz="1600"/>
              <a:t>éducation</a:t>
            </a:r>
            <a:r>
              <a:rPr lang="fr" sz="1600"/>
              <a:t> dès le plus jeune </a:t>
            </a:r>
            <a:r>
              <a:rPr lang="fr" sz="1600"/>
              <a:t>âge</a:t>
            </a:r>
            <a:endParaRPr sz="1600"/>
          </a:p>
        </p:txBody>
      </p:sp>
      <p:sp>
        <p:nvSpPr>
          <p:cNvPr id="253" name="Google Shape;253;p2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Introduction</a:t>
            </a:r>
            <a:endParaRPr/>
          </a:p>
        </p:txBody>
      </p:sp>
      <p:sp>
        <p:nvSpPr>
          <p:cNvPr id="136" name="Google Shape;136;p14"/>
          <p:cNvSpPr txBox="1"/>
          <p:nvPr>
            <p:ph idx="1" type="body"/>
          </p:nvPr>
        </p:nvSpPr>
        <p:spPr>
          <a:xfrm>
            <a:off x="819100" y="4149875"/>
            <a:ext cx="7505700" cy="393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fr"/>
              <a:t>⇒ Toujours insatisfait, plus intuitif, pratique et ergonomique</a:t>
            </a:r>
            <a:endParaRPr/>
          </a:p>
        </p:txBody>
      </p:sp>
      <p:sp>
        <p:nvSpPr>
          <p:cNvPr id="137" name="Google Shape;137;p1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138" name="Google Shape;138;p14" title="Points scored"/>
          <p:cNvPicPr preferRelativeResize="0"/>
          <p:nvPr/>
        </p:nvPicPr>
        <p:blipFill>
          <a:blip r:embed="rId3">
            <a:alphaModFix/>
          </a:blip>
          <a:stretch>
            <a:fillRect/>
          </a:stretch>
        </p:blipFill>
        <p:spPr>
          <a:xfrm>
            <a:off x="819150" y="1800200"/>
            <a:ext cx="3616674" cy="2236301"/>
          </a:xfrm>
          <a:prstGeom prst="rect">
            <a:avLst/>
          </a:prstGeom>
          <a:noFill/>
          <a:ln>
            <a:noFill/>
          </a:ln>
        </p:spPr>
      </p:pic>
      <p:pic>
        <p:nvPicPr>
          <p:cNvPr id="139" name="Google Shape;139;p14" title="Points scored"/>
          <p:cNvPicPr preferRelativeResize="0"/>
          <p:nvPr/>
        </p:nvPicPr>
        <p:blipFill>
          <a:blip r:embed="rId4">
            <a:alphaModFix/>
          </a:blip>
          <a:stretch>
            <a:fillRect/>
          </a:stretch>
        </p:blipFill>
        <p:spPr>
          <a:xfrm>
            <a:off x="4771306" y="1800200"/>
            <a:ext cx="3553545" cy="2197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Sommaire</a:t>
            </a:r>
            <a:endParaRPr/>
          </a:p>
        </p:txBody>
      </p:sp>
      <p:sp>
        <p:nvSpPr>
          <p:cNvPr id="145" name="Google Shape;145;p1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fr" sz="2000"/>
              <a:t>Définitions</a:t>
            </a:r>
            <a:endParaRPr sz="2000"/>
          </a:p>
          <a:p>
            <a:pPr indent="-355600" lvl="0" marL="457200" rtl="0" algn="l">
              <a:spcBef>
                <a:spcPts val="0"/>
              </a:spcBef>
              <a:spcAft>
                <a:spcPts val="0"/>
              </a:spcAft>
              <a:buSzPts val="2000"/>
              <a:buChar char="-"/>
            </a:pPr>
            <a:r>
              <a:rPr lang="fr" sz="2000"/>
              <a:t>Paradigmes</a:t>
            </a:r>
            <a:endParaRPr sz="2000"/>
          </a:p>
          <a:p>
            <a:pPr indent="-355600" lvl="0" marL="457200" rtl="0" algn="l">
              <a:spcBef>
                <a:spcPts val="0"/>
              </a:spcBef>
              <a:spcAft>
                <a:spcPts val="0"/>
              </a:spcAft>
              <a:buSzPts val="2000"/>
              <a:buChar char="-"/>
            </a:pPr>
            <a:r>
              <a:rPr lang="fr" sz="2000"/>
              <a:t>Type</a:t>
            </a:r>
            <a:endParaRPr sz="2000"/>
          </a:p>
          <a:p>
            <a:pPr indent="-355600" lvl="0" marL="457200" rtl="0" algn="l">
              <a:spcBef>
                <a:spcPts val="0"/>
              </a:spcBef>
              <a:spcAft>
                <a:spcPts val="0"/>
              </a:spcAft>
              <a:buSzPts val="2000"/>
              <a:buChar char="-"/>
            </a:pPr>
            <a:r>
              <a:rPr lang="fr" sz="2000"/>
              <a:t>Meilleur interface actuel</a:t>
            </a:r>
            <a:endParaRPr sz="2000"/>
          </a:p>
          <a:p>
            <a:pPr indent="-355600" lvl="0" marL="457200" rtl="0" algn="l">
              <a:spcBef>
                <a:spcPts val="0"/>
              </a:spcBef>
              <a:spcAft>
                <a:spcPts val="0"/>
              </a:spcAft>
              <a:buSzPts val="2000"/>
              <a:buChar char="-"/>
            </a:pPr>
            <a:r>
              <a:rPr lang="fr" sz="2000"/>
              <a:t>Interfaces en avance sur leurs temps</a:t>
            </a:r>
            <a:endParaRPr sz="2000"/>
          </a:p>
          <a:p>
            <a:pPr indent="-355600" lvl="0" marL="457200" rtl="0" algn="l">
              <a:spcBef>
                <a:spcPts val="0"/>
              </a:spcBef>
              <a:spcAft>
                <a:spcPts val="0"/>
              </a:spcAft>
              <a:buSzPts val="2000"/>
              <a:buChar char="-"/>
            </a:pPr>
            <a:r>
              <a:rPr lang="fr" sz="2000"/>
              <a:t>Interfaces du future</a:t>
            </a:r>
            <a:endParaRPr sz="2700"/>
          </a:p>
        </p:txBody>
      </p:sp>
      <p:sp>
        <p:nvSpPr>
          <p:cNvPr id="146" name="Google Shape;146;p1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Définitions - IHM ?</a:t>
            </a:r>
            <a:endParaRPr/>
          </a:p>
        </p:txBody>
      </p:sp>
      <p:sp>
        <p:nvSpPr>
          <p:cNvPr id="152" name="Google Shape;152;p16"/>
          <p:cNvSpPr txBox="1"/>
          <p:nvPr>
            <p:ph idx="1" type="body"/>
          </p:nvPr>
        </p:nvSpPr>
        <p:spPr>
          <a:xfrm>
            <a:off x="819150" y="1990725"/>
            <a:ext cx="24114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Intercation</a:t>
            </a:r>
            <a:endParaRPr b="1"/>
          </a:p>
          <a:p>
            <a:pPr indent="0" lvl="0" marL="0" rtl="0" algn="ctr">
              <a:spcBef>
                <a:spcPts val="1200"/>
              </a:spcBef>
              <a:spcAft>
                <a:spcPts val="0"/>
              </a:spcAft>
              <a:buNone/>
            </a:pPr>
            <a:r>
              <a:rPr lang="fr"/>
              <a:t>Homme → Machine</a:t>
            </a:r>
            <a:endParaRPr/>
          </a:p>
          <a:p>
            <a:pPr indent="0" lvl="0" marL="0" rtl="0" algn="ctr">
              <a:spcBef>
                <a:spcPts val="1200"/>
              </a:spcBef>
              <a:spcAft>
                <a:spcPts val="0"/>
              </a:spcAft>
              <a:buNone/>
            </a:pPr>
            <a:r>
              <a:rPr lang="fr"/>
              <a:t>contrôle</a:t>
            </a:r>
            <a:r>
              <a:rPr lang="fr"/>
              <a:t> </a:t>
            </a:r>
            <a:endParaRPr/>
          </a:p>
          <a:p>
            <a:pPr indent="0" lvl="0" marL="0" rtl="0" algn="ctr">
              <a:spcBef>
                <a:spcPts val="1200"/>
              </a:spcBef>
              <a:spcAft>
                <a:spcPts val="0"/>
              </a:spcAft>
              <a:buNone/>
            </a:pPr>
            <a:r>
              <a:rPr lang="fr"/>
              <a:t>Homme </a:t>
            </a:r>
            <a:r>
              <a:rPr lang="fr"/>
              <a:t>← </a:t>
            </a:r>
            <a:r>
              <a:rPr lang="fr"/>
              <a:t>Machine </a:t>
            </a:r>
            <a:endParaRPr/>
          </a:p>
          <a:p>
            <a:pPr indent="0" lvl="0" marL="0" rtl="0" algn="ctr">
              <a:spcBef>
                <a:spcPts val="1200"/>
              </a:spcBef>
              <a:spcAft>
                <a:spcPts val="0"/>
              </a:spcAft>
              <a:buNone/>
            </a:pPr>
            <a:r>
              <a:rPr lang="fr"/>
              <a:t>retourne</a:t>
            </a:r>
            <a:endParaRPr/>
          </a:p>
          <a:p>
            <a:pPr indent="0" lvl="0" marL="0" rtl="0" algn="l">
              <a:spcBef>
                <a:spcPts val="1200"/>
              </a:spcBef>
              <a:spcAft>
                <a:spcPts val="1200"/>
              </a:spcAft>
              <a:buNone/>
            </a:pPr>
            <a:r>
              <a:rPr lang="fr"/>
              <a:t>⇒ C’est une interface</a:t>
            </a:r>
            <a:endParaRPr/>
          </a:p>
        </p:txBody>
      </p:sp>
      <p:sp>
        <p:nvSpPr>
          <p:cNvPr id="153" name="Google Shape;153;p16"/>
          <p:cNvSpPr txBox="1"/>
          <p:nvPr>
            <p:ph idx="1" type="body"/>
          </p:nvPr>
        </p:nvSpPr>
        <p:spPr>
          <a:xfrm>
            <a:off x="3366300" y="1990725"/>
            <a:ext cx="24114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Interface</a:t>
            </a:r>
            <a:endParaRPr b="1"/>
          </a:p>
          <a:p>
            <a:pPr indent="0" lvl="0" marL="0" rtl="0" algn="l">
              <a:spcBef>
                <a:spcPts val="1200"/>
              </a:spcBef>
              <a:spcAft>
                <a:spcPts val="0"/>
              </a:spcAft>
              <a:buNone/>
            </a:pPr>
            <a:r>
              <a:t/>
            </a:r>
            <a:endParaRPr b="1"/>
          </a:p>
          <a:p>
            <a:pPr indent="-311150" lvl="0" marL="457200" rtl="0" algn="l">
              <a:spcBef>
                <a:spcPts val="1200"/>
              </a:spcBef>
              <a:spcAft>
                <a:spcPts val="0"/>
              </a:spcAft>
              <a:buSzPts val="1300"/>
              <a:buChar char="-"/>
            </a:pPr>
            <a:r>
              <a:rPr b="1" lang="fr"/>
              <a:t>2 Systèmes</a:t>
            </a:r>
            <a:endParaRPr b="1"/>
          </a:p>
          <a:p>
            <a:pPr indent="-311150" lvl="0" marL="457200" rtl="0" algn="l">
              <a:spcBef>
                <a:spcPts val="0"/>
              </a:spcBef>
              <a:spcAft>
                <a:spcPts val="0"/>
              </a:spcAft>
              <a:buSzPts val="1300"/>
              <a:buChar char="-"/>
            </a:pPr>
            <a:r>
              <a:rPr b="1" lang="fr"/>
              <a:t>Echange</a:t>
            </a:r>
            <a:endParaRPr b="1"/>
          </a:p>
          <a:p>
            <a:pPr indent="-311150" lvl="0" marL="457200" rtl="0" algn="l">
              <a:spcBef>
                <a:spcPts val="0"/>
              </a:spcBef>
              <a:spcAft>
                <a:spcPts val="0"/>
              </a:spcAft>
              <a:buSzPts val="1300"/>
              <a:buChar char="-"/>
            </a:pPr>
            <a:r>
              <a:rPr b="1" lang="fr"/>
              <a:t>Limite</a:t>
            </a:r>
            <a:endParaRPr b="1"/>
          </a:p>
        </p:txBody>
      </p:sp>
      <p:sp>
        <p:nvSpPr>
          <p:cNvPr id="154" name="Google Shape;154;p16"/>
          <p:cNvSpPr txBox="1"/>
          <p:nvPr>
            <p:ph idx="1" type="body"/>
          </p:nvPr>
        </p:nvSpPr>
        <p:spPr>
          <a:xfrm>
            <a:off x="5913450" y="1990725"/>
            <a:ext cx="24114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Machine</a:t>
            </a:r>
            <a:endParaRPr b="1"/>
          </a:p>
          <a:p>
            <a:pPr indent="0" lvl="0" marL="0" rtl="0" algn="l">
              <a:spcBef>
                <a:spcPts val="1200"/>
              </a:spcBef>
              <a:spcAft>
                <a:spcPts val="0"/>
              </a:spcAft>
              <a:buNone/>
            </a:pPr>
            <a:r>
              <a:t/>
            </a:r>
            <a:endParaRPr b="1"/>
          </a:p>
          <a:p>
            <a:pPr indent="-311150" lvl="0" marL="457200" rtl="0" algn="l">
              <a:spcBef>
                <a:spcPts val="1200"/>
              </a:spcBef>
              <a:spcAft>
                <a:spcPts val="0"/>
              </a:spcAft>
              <a:buSzPts val="1300"/>
              <a:buChar char="-"/>
            </a:pPr>
            <a:r>
              <a:rPr b="1" lang="fr"/>
              <a:t>Produit fini</a:t>
            </a:r>
            <a:endParaRPr b="1"/>
          </a:p>
          <a:p>
            <a:pPr indent="-311150" lvl="0" marL="457200" rtl="0" algn="l">
              <a:spcBef>
                <a:spcPts val="0"/>
              </a:spcBef>
              <a:spcAft>
                <a:spcPts val="0"/>
              </a:spcAft>
              <a:buSzPts val="1300"/>
              <a:buChar char="-"/>
            </a:pPr>
            <a:r>
              <a:rPr b="1" lang="fr"/>
              <a:t>Action opérateur</a:t>
            </a:r>
            <a:endParaRPr b="1"/>
          </a:p>
          <a:p>
            <a:pPr indent="-311150" lvl="0" marL="457200" rtl="0" algn="l">
              <a:spcBef>
                <a:spcPts val="0"/>
              </a:spcBef>
              <a:spcAft>
                <a:spcPts val="0"/>
              </a:spcAft>
              <a:buSzPts val="1300"/>
              <a:buChar char="-"/>
            </a:pPr>
            <a:r>
              <a:rPr b="1" lang="fr"/>
              <a:t>Tache fini</a:t>
            </a:r>
            <a:endParaRPr b="1"/>
          </a:p>
          <a:p>
            <a:pPr indent="0" lvl="0" marL="0" rtl="0" algn="l">
              <a:spcBef>
                <a:spcPts val="1200"/>
              </a:spcBef>
              <a:spcAft>
                <a:spcPts val="1200"/>
              </a:spcAft>
              <a:buNone/>
            </a:pPr>
            <a:r>
              <a:t/>
            </a:r>
            <a:endParaRPr b="1"/>
          </a:p>
        </p:txBody>
      </p:sp>
      <p:sp>
        <p:nvSpPr>
          <p:cNvPr id="155" name="Google Shape;155;p1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Définitions - Exemple</a:t>
            </a:r>
            <a:endParaRPr/>
          </a:p>
        </p:txBody>
      </p:sp>
      <p:sp>
        <p:nvSpPr>
          <p:cNvPr id="161" name="Google Shape;161;p17"/>
          <p:cNvSpPr txBox="1"/>
          <p:nvPr>
            <p:ph idx="1" type="body"/>
          </p:nvPr>
        </p:nvSpPr>
        <p:spPr>
          <a:xfrm>
            <a:off x="3216275" y="1990725"/>
            <a:ext cx="5108700" cy="2448000"/>
          </a:xfrm>
          <a:prstGeom prst="rect">
            <a:avLst/>
          </a:prstGeom>
        </p:spPr>
        <p:txBody>
          <a:bodyPr anchorCtr="0" anchor="t" bIns="91425" lIns="91425" spcFirstLastPara="1" rIns="91425" wrap="square" tIns="91425">
            <a:normAutofit fontScale="32500"/>
          </a:bodyPr>
          <a:lstStyle/>
          <a:p>
            <a:pPr indent="-369617" lvl="0" marL="457200" rtl="0" algn="l">
              <a:spcBef>
                <a:spcPts val="0"/>
              </a:spcBef>
              <a:spcAft>
                <a:spcPts val="0"/>
              </a:spcAft>
              <a:buSzPct val="100000"/>
              <a:buChar char="-"/>
            </a:pPr>
            <a:r>
              <a:rPr lang="fr" sz="6833"/>
              <a:t>Produit fin &amp; </a:t>
            </a:r>
            <a:r>
              <a:rPr lang="fr" sz="6833"/>
              <a:t>Machine</a:t>
            </a:r>
            <a:r>
              <a:rPr lang="fr" sz="6833"/>
              <a:t>: Moulin à poivre</a:t>
            </a:r>
            <a:endParaRPr sz="6833"/>
          </a:p>
          <a:p>
            <a:pPr indent="-369617" lvl="0" marL="457200" rtl="0" algn="l">
              <a:spcBef>
                <a:spcPts val="0"/>
              </a:spcBef>
              <a:spcAft>
                <a:spcPts val="0"/>
              </a:spcAft>
              <a:buSzPct val="100000"/>
              <a:buChar char="-"/>
            </a:pPr>
            <a:r>
              <a:rPr lang="fr" sz="6833"/>
              <a:t>Opérateur : Utilisateur</a:t>
            </a:r>
            <a:endParaRPr sz="6833"/>
          </a:p>
          <a:p>
            <a:pPr indent="-369617" lvl="0" marL="457200" rtl="0" algn="l">
              <a:spcBef>
                <a:spcPts val="0"/>
              </a:spcBef>
              <a:spcAft>
                <a:spcPts val="0"/>
              </a:spcAft>
              <a:buSzPct val="100000"/>
              <a:buChar char="-"/>
            </a:pPr>
            <a:r>
              <a:rPr lang="fr" sz="6833"/>
              <a:t>Interface : Moulinet</a:t>
            </a:r>
            <a:endParaRPr sz="6833"/>
          </a:p>
          <a:p>
            <a:pPr indent="-369617" lvl="0" marL="457200" rtl="0" algn="l">
              <a:spcBef>
                <a:spcPts val="0"/>
              </a:spcBef>
              <a:spcAft>
                <a:spcPts val="0"/>
              </a:spcAft>
              <a:buSzPct val="100000"/>
              <a:buChar char="-"/>
            </a:pPr>
            <a:r>
              <a:rPr lang="fr" sz="6833"/>
              <a:t>Tâche</a:t>
            </a:r>
            <a:r>
              <a:rPr lang="fr" sz="6833"/>
              <a:t> défini : Avoir du poivre moulu</a:t>
            </a:r>
            <a:endParaRPr sz="6833"/>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62" name="Google Shape;162;p1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163" name="Google Shape;163;p17"/>
          <p:cNvPicPr preferRelativeResize="0"/>
          <p:nvPr/>
        </p:nvPicPr>
        <p:blipFill>
          <a:blip r:embed="rId3">
            <a:alphaModFix/>
          </a:blip>
          <a:stretch>
            <a:fillRect/>
          </a:stretch>
        </p:blipFill>
        <p:spPr>
          <a:xfrm>
            <a:off x="819150" y="1728100"/>
            <a:ext cx="1975121" cy="2638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Paradigme</a:t>
            </a:r>
            <a:r>
              <a:rPr lang="fr"/>
              <a:t> (= </a:t>
            </a:r>
            <a:r>
              <a:rPr lang="fr"/>
              <a:t>façon</a:t>
            </a:r>
            <a:r>
              <a:rPr lang="fr"/>
              <a:t> de concevoir)</a:t>
            </a:r>
            <a:endParaRPr/>
          </a:p>
        </p:txBody>
      </p:sp>
      <p:sp>
        <p:nvSpPr>
          <p:cNvPr id="169" name="Google Shape;169;p18"/>
          <p:cNvSpPr txBox="1"/>
          <p:nvPr>
            <p:ph idx="1" type="body"/>
          </p:nvPr>
        </p:nvSpPr>
        <p:spPr>
          <a:xfrm>
            <a:off x="819150" y="1990725"/>
            <a:ext cx="242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Paradigme technologique</a:t>
            </a:r>
            <a:endParaRPr b="1"/>
          </a:p>
          <a:p>
            <a:pPr indent="0" lvl="0" marL="0" rtl="0" algn="l">
              <a:spcBef>
                <a:spcPts val="1200"/>
              </a:spcBef>
              <a:spcAft>
                <a:spcPts val="0"/>
              </a:spcAft>
              <a:buNone/>
            </a:pPr>
            <a:r>
              <a:t/>
            </a:r>
            <a:endParaRPr b="1"/>
          </a:p>
          <a:p>
            <a:pPr indent="-311150" lvl="0" marL="457200" rtl="0" algn="l">
              <a:spcBef>
                <a:spcPts val="1200"/>
              </a:spcBef>
              <a:spcAft>
                <a:spcPts val="0"/>
              </a:spcAft>
              <a:buSzPts val="1300"/>
              <a:buChar char="-"/>
            </a:pPr>
            <a:r>
              <a:rPr lang="fr"/>
              <a:t>Produit complexe </a:t>
            </a:r>
            <a:r>
              <a:rPr lang="fr"/>
              <a:t>et</a:t>
            </a:r>
            <a:r>
              <a:rPr lang="fr"/>
              <a:t> puissant</a:t>
            </a:r>
            <a:endParaRPr/>
          </a:p>
          <a:p>
            <a:pPr indent="-311150" lvl="0" marL="457200" rtl="0" algn="l">
              <a:spcBef>
                <a:spcPts val="0"/>
              </a:spcBef>
              <a:spcAft>
                <a:spcPts val="0"/>
              </a:spcAft>
              <a:buSzPts val="1300"/>
              <a:buChar char="-"/>
            </a:pPr>
            <a:r>
              <a:rPr lang="fr"/>
              <a:t>Destiné à des </a:t>
            </a:r>
            <a:r>
              <a:rPr lang="fr"/>
              <a:t>spécialiste</a:t>
            </a:r>
            <a:endParaRPr/>
          </a:p>
        </p:txBody>
      </p:sp>
      <p:sp>
        <p:nvSpPr>
          <p:cNvPr id="170" name="Google Shape;170;p1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171" name="Google Shape;171;p18"/>
          <p:cNvSpPr txBox="1"/>
          <p:nvPr>
            <p:ph idx="1" type="body"/>
          </p:nvPr>
        </p:nvSpPr>
        <p:spPr>
          <a:xfrm>
            <a:off x="3358950" y="1990725"/>
            <a:ext cx="242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Paradigme de la métaphore</a:t>
            </a:r>
            <a:endParaRPr b="1"/>
          </a:p>
          <a:p>
            <a:pPr indent="0" lvl="0" marL="0" rtl="0" algn="l">
              <a:spcBef>
                <a:spcPts val="1200"/>
              </a:spcBef>
              <a:spcAft>
                <a:spcPts val="0"/>
              </a:spcAft>
              <a:buNone/>
            </a:pPr>
            <a:r>
              <a:t/>
            </a:r>
            <a:endParaRPr b="1"/>
          </a:p>
          <a:p>
            <a:pPr indent="-311150" lvl="0" marL="457200" rtl="0" algn="l">
              <a:spcBef>
                <a:spcPts val="1200"/>
              </a:spcBef>
              <a:spcAft>
                <a:spcPts val="0"/>
              </a:spcAft>
              <a:buSzPts val="1300"/>
              <a:buChar char="-"/>
            </a:pPr>
            <a:r>
              <a:rPr lang="fr"/>
              <a:t>Copie du monde réel</a:t>
            </a:r>
            <a:endParaRPr/>
          </a:p>
          <a:p>
            <a:pPr indent="-311150" lvl="0" marL="457200" rtl="0" algn="l">
              <a:spcBef>
                <a:spcPts val="0"/>
              </a:spcBef>
              <a:spcAft>
                <a:spcPts val="0"/>
              </a:spcAft>
              <a:buSzPts val="1300"/>
              <a:buChar char="-"/>
            </a:pPr>
            <a:r>
              <a:rPr lang="fr"/>
              <a:t>Intuitif pour n’importe quel utilisateur</a:t>
            </a:r>
            <a:endParaRPr/>
          </a:p>
        </p:txBody>
      </p:sp>
      <p:sp>
        <p:nvSpPr>
          <p:cNvPr id="172" name="Google Shape;172;p18"/>
          <p:cNvSpPr txBox="1"/>
          <p:nvPr>
            <p:ph idx="1" type="body"/>
          </p:nvPr>
        </p:nvSpPr>
        <p:spPr>
          <a:xfrm>
            <a:off x="5898750" y="1990725"/>
            <a:ext cx="242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Paradigme</a:t>
            </a:r>
            <a:r>
              <a:rPr b="1" lang="fr"/>
              <a:t> idiomatique</a:t>
            </a:r>
            <a:endParaRPr b="1"/>
          </a:p>
          <a:p>
            <a:pPr indent="0" lvl="0" marL="0" rtl="0" algn="l">
              <a:spcBef>
                <a:spcPts val="1200"/>
              </a:spcBef>
              <a:spcAft>
                <a:spcPts val="0"/>
              </a:spcAft>
              <a:buNone/>
            </a:pPr>
            <a:r>
              <a:t/>
            </a:r>
            <a:endParaRPr b="1"/>
          </a:p>
          <a:p>
            <a:pPr indent="-311150" lvl="0" marL="457200" rtl="0" algn="l">
              <a:spcBef>
                <a:spcPts val="1200"/>
              </a:spcBef>
              <a:spcAft>
                <a:spcPts val="0"/>
              </a:spcAft>
              <a:buSzPts val="1300"/>
              <a:buChar char="-"/>
            </a:pPr>
            <a:r>
              <a:rPr lang="fr"/>
              <a:t>Elément </a:t>
            </a:r>
            <a:r>
              <a:rPr lang="fr"/>
              <a:t>simple</a:t>
            </a:r>
            <a:r>
              <a:rPr lang="fr"/>
              <a:t> &amp; stéréotype</a:t>
            </a:r>
            <a:endParaRPr/>
          </a:p>
          <a:p>
            <a:pPr indent="-311150" lvl="0" marL="457200" rtl="0" algn="l">
              <a:spcBef>
                <a:spcPts val="0"/>
              </a:spcBef>
              <a:spcAft>
                <a:spcPts val="0"/>
              </a:spcAft>
              <a:buSzPts val="1300"/>
              <a:buChar char="-"/>
            </a:pPr>
            <a:r>
              <a:rPr lang="fr"/>
              <a:t>Pas forcément calqué sur la vie </a:t>
            </a:r>
            <a:r>
              <a:rPr lang="fr"/>
              <a:t>réelle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Types</a:t>
            </a:r>
            <a:endParaRPr/>
          </a:p>
        </p:txBody>
      </p:sp>
      <p:sp>
        <p:nvSpPr>
          <p:cNvPr id="178" name="Google Shape;178;p19"/>
          <p:cNvSpPr txBox="1"/>
          <p:nvPr>
            <p:ph idx="1" type="body"/>
          </p:nvPr>
        </p:nvSpPr>
        <p:spPr>
          <a:xfrm>
            <a:off x="819150" y="1990725"/>
            <a:ext cx="2426100" cy="244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fr"/>
              <a:t>Interface </a:t>
            </a:r>
            <a:r>
              <a:rPr b="1" lang="fr"/>
              <a:t>d'acquisition</a:t>
            </a:r>
            <a:endParaRPr b="1"/>
          </a:p>
          <a:p>
            <a:pPr indent="-311150" lvl="0" marL="457200" rtl="0" algn="l">
              <a:spcBef>
                <a:spcPts val="1200"/>
              </a:spcBef>
              <a:spcAft>
                <a:spcPts val="0"/>
              </a:spcAft>
              <a:buSzPts val="1300"/>
              <a:buChar char="-"/>
            </a:pPr>
            <a:r>
              <a:rPr lang="fr"/>
              <a:t>bouton</a:t>
            </a:r>
            <a:endParaRPr/>
          </a:p>
          <a:p>
            <a:pPr indent="-311150" lvl="0" marL="457200" rtl="0" algn="l">
              <a:spcBef>
                <a:spcPts val="0"/>
              </a:spcBef>
              <a:spcAft>
                <a:spcPts val="0"/>
              </a:spcAft>
              <a:buSzPts val="1300"/>
              <a:buChar char="-"/>
            </a:pPr>
            <a:r>
              <a:rPr lang="fr"/>
              <a:t>molette</a:t>
            </a:r>
            <a:endParaRPr/>
          </a:p>
          <a:p>
            <a:pPr indent="-311150" lvl="0" marL="457200" rtl="0" algn="l">
              <a:spcBef>
                <a:spcPts val="0"/>
              </a:spcBef>
              <a:spcAft>
                <a:spcPts val="0"/>
              </a:spcAft>
              <a:buSzPts val="1300"/>
              <a:buChar char="-"/>
            </a:pPr>
            <a:r>
              <a:rPr lang="fr"/>
              <a:t>souris</a:t>
            </a:r>
            <a:endParaRPr/>
          </a:p>
          <a:p>
            <a:pPr indent="-311150" lvl="0" marL="457200" rtl="0" algn="l">
              <a:spcBef>
                <a:spcPts val="0"/>
              </a:spcBef>
              <a:spcAft>
                <a:spcPts val="0"/>
              </a:spcAft>
              <a:buSzPts val="1300"/>
              <a:buChar char="-"/>
            </a:pPr>
            <a:r>
              <a:rPr lang="fr"/>
              <a:t>joystick</a:t>
            </a:r>
            <a:endParaRPr/>
          </a:p>
          <a:p>
            <a:pPr indent="-311150" lvl="0" marL="457200" rtl="0" algn="l">
              <a:spcBef>
                <a:spcPts val="0"/>
              </a:spcBef>
              <a:spcAft>
                <a:spcPts val="0"/>
              </a:spcAft>
              <a:buSzPts val="1300"/>
              <a:buChar char="-"/>
            </a:pPr>
            <a:r>
              <a:rPr lang="fr"/>
              <a:t>clavier</a:t>
            </a:r>
            <a:endParaRPr/>
          </a:p>
          <a:p>
            <a:pPr indent="-311150" lvl="0" marL="457200" rtl="0" algn="l">
              <a:spcBef>
                <a:spcPts val="0"/>
              </a:spcBef>
              <a:spcAft>
                <a:spcPts val="0"/>
              </a:spcAft>
              <a:buSzPts val="1300"/>
              <a:buChar char="-"/>
            </a:pPr>
            <a:r>
              <a:rPr lang="fr"/>
              <a:t>télécommande</a:t>
            </a:r>
            <a:endParaRPr/>
          </a:p>
          <a:p>
            <a:pPr indent="-311150" lvl="0" marL="457200" rtl="0" algn="l">
              <a:spcBef>
                <a:spcPts val="0"/>
              </a:spcBef>
              <a:spcAft>
                <a:spcPts val="0"/>
              </a:spcAft>
              <a:buSzPts val="1300"/>
              <a:buChar char="-"/>
            </a:pPr>
            <a:r>
              <a:rPr lang="fr"/>
              <a:t>capteur de mouvement</a:t>
            </a:r>
            <a:endParaRPr/>
          </a:p>
          <a:p>
            <a:pPr indent="-311150" lvl="0" marL="457200" rtl="0" algn="l">
              <a:spcBef>
                <a:spcPts val="0"/>
              </a:spcBef>
              <a:spcAft>
                <a:spcPts val="0"/>
              </a:spcAft>
              <a:buSzPts val="1300"/>
              <a:buChar char="-"/>
            </a:pPr>
            <a:r>
              <a:rPr lang="fr"/>
              <a:t> microphone </a:t>
            </a:r>
            <a:endParaRPr/>
          </a:p>
          <a:p>
            <a:pPr indent="-311150" lvl="0" marL="457200" rtl="0" algn="l">
              <a:spcBef>
                <a:spcPts val="0"/>
              </a:spcBef>
              <a:spcAft>
                <a:spcPts val="0"/>
              </a:spcAft>
              <a:buSzPts val="1300"/>
              <a:buChar char="-"/>
            </a:pPr>
            <a:r>
              <a:rPr lang="fr"/>
              <a:t>...</a:t>
            </a:r>
            <a:endParaRPr/>
          </a:p>
        </p:txBody>
      </p:sp>
      <p:sp>
        <p:nvSpPr>
          <p:cNvPr id="179" name="Google Shape;179;p19"/>
          <p:cNvSpPr txBox="1"/>
          <p:nvPr>
            <p:ph idx="1" type="body"/>
          </p:nvPr>
        </p:nvSpPr>
        <p:spPr>
          <a:xfrm>
            <a:off x="3358950" y="1990725"/>
            <a:ext cx="242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Interface</a:t>
            </a:r>
            <a:r>
              <a:rPr b="1" lang="fr"/>
              <a:t> de restitution</a:t>
            </a:r>
            <a:endParaRPr b="1"/>
          </a:p>
          <a:p>
            <a:pPr indent="-311150" lvl="0" marL="457200" rtl="0" algn="l">
              <a:spcBef>
                <a:spcPts val="1200"/>
              </a:spcBef>
              <a:spcAft>
                <a:spcPts val="0"/>
              </a:spcAft>
              <a:buSzPts val="1300"/>
              <a:buChar char="-"/>
            </a:pPr>
            <a:r>
              <a:rPr lang="fr"/>
              <a:t>écran</a:t>
            </a:r>
            <a:endParaRPr/>
          </a:p>
          <a:p>
            <a:pPr indent="-311150" lvl="0" marL="457200" rtl="0" algn="l">
              <a:spcBef>
                <a:spcPts val="0"/>
              </a:spcBef>
              <a:spcAft>
                <a:spcPts val="0"/>
              </a:spcAft>
              <a:buSzPts val="1300"/>
              <a:buChar char="-"/>
            </a:pPr>
            <a:r>
              <a:rPr lang="fr"/>
              <a:t>témoin à LED</a:t>
            </a:r>
            <a:endParaRPr/>
          </a:p>
          <a:p>
            <a:pPr indent="-311150" lvl="0" marL="457200" rtl="0" algn="l">
              <a:spcBef>
                <a:spcPts val="0"/>
              </a:spcBef>
              <a:spcAft>
                <a:spcPts val="0"/>
              </a:spcAft>
              <a:buSzPts val="1300"/>
              <a:buChar char="-"/>
            </a:pPr>
            <a:r>
              <a:rPr lang="fr"/>
              <a:t>voyant d'état du système</a:t>
            </a:r>
            <a:endParaRPr/>
          </a:p>
          <a:p>
            <a:pPr indent="-311150" lvl="0" marL="457200" rtl="0" algn="l">
              <a:spcBef>
                <a:spcPts val="0"/>
              </a:spcBef>
              <a:spcAft>
                <a:spcPts val="0"/>
              </a:spcAft>
              <a:buSzPts val="1300"/>
              <a:buChar char="-"/>
            </a:pPr>
            <a:r>
              <a:rPr lang="fr"/>
              <a:t>haut parleur</a:t>
            </a:r>
            <a:endParaRPr/>
          </a:p>
          <a:p>
            <a:pPr indent="-311150" lvl="0" marL="457200" rtl="0" algn="l">
              <a:spcBef>
                <a:spcPts val="0"/>
              </a:spcBef>
              <a:spcAft>
                <a:spcPts val="0"/>
              </a:spcAft>
              <a:buSzPts val="1300"/>
              <a:buChar char="-"/>
            </a:pPr>
            <a:r>
              <a:rPr lang="fr"/>
              <a:t>...</a:t>
            </a:r>
            <a:endParaRPr/>
          </a:p>
        </p:txBody>
      </p:sp>
      <p:sp>
        <p:nvSpPr>
          <p:cNvPr id="180" name="Google Shape;180;p19"/>
          <p:cNvSpPr txBox="1"/>
          <p:nvPr>
            <p:ph idx="1" type="body"/>
          </p:nvPr>
        </p:nvSpPr>
        <p:spPr>
          <a:xfrm>
            <a:off x="5898750" y="1990725"/>
            <a:ext cx="242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r"/>
              <a:t>Interface </a:t>
            </a:r>
            <a:r>
              <a:rPr b="1" lang="fr"/>
              <a:t>combiné</a:t>
            </a:r>
            <a:r>
              <a:rPr b="1" lang="fr"/>
              <a:t>e</a:t>
            </a:r>
            <a:endParaRPr b="1"/>
          </a:p>
          <a:p>
            <a:pPr indent="-311150" lvl="0" marL="457200" rtl="0" algn="l">
              <a:spcBef>
                <a:spcPts val="1200"/>
              </a:spcBef>
              <a:spcAft>
                <a:spcPts val="0"/>
              </a:spcAft>
              <a:buSzPts val="1300"/>
              <a:buChar char="-"/>
            </a:pPr>
            <a:r>
              <a:rPr lang="fr"/>
              <a:t>écran tactile</a:t>
            </a:r>
            <a:endParaRPr/>
          </a:p>
          <a:p>
            <a:pPr indent="-311150" lvl="0" marL="457200" rtl="0" algn="l">
              <a:spcBef>
                <a:spcPts val="0"/>
              </a:spcBef>
              <a:spcAft>
                <a:spcPts val="0"/>
              </a:spcAft>
              <a:buSzPts val="1300"/>
              <a:buChar char="-"/>
            </a:pPr>
            <a:r>
              <a:rPr lang="fr"/>
              <a:t>multi-touch</a:t>
            </a:r>
            <a:endParaRPr/>
          </a:p>
          <a:p>
            <a:pPr indent="-311150" lvl="0" marL="457200" rtl="0" algn="l">
              <a:spcBef>
                <a:spcPts val="0"/>
              </a:spcBef>
              <a:spcAft>
                <a:spcPts val="0"/>
              </a:spcAft>
              <a:buSzPts val="1300"/>
              <a:buChar char="-"/>
            </a:pPr>
            <a:r>
              <a:rPr lang="fr"/>
              <a:t>commandes à retour d'effort</a:t>
            </a:r>
            <a:endParaRPr/>
          </a:p>
          <a:p>
            <a:pPr indent="-311150" lvl="0" marL="457200" rtl="0" algn="l">
              <a:spcBef>
                <a:spcPts val="0"/>
              </a:spcBef>
              <a:spcAft>
                <a:spcPts val="0"/>
              </a:spcAft>
              <a:buSzPts val="1300"/>
              <a:buChar char="-"/>
            </a:pPr>
            <a:r>
              <a:rPr lang="fr"/>
              <a:t>…</a:t>
            </a:r>
            <a:endParaRPr/>
          </a:p>
          <a:p>
            <a:pPr indent="0" lvl="0" marL="0" rtl="0" algn="l">
              <a:spcBef>
                <a:spcPts val="1200"/>
              </a:spcBef>
              <a:spcAft>
                <a:spcPts val="1200"/>
              </a:spcAft>
              <a:buNone/>
            </a:pPr>
            <a:r>
              <a:rPr lang="fr"/>
              <a:t>⇒ Les plus </a:t>
            </a:r>
            <a:r>
              <a:rPr lang="fr"/>
              <a:t>intéressante</a:t>
            </a:r>
            <a:r>
              <a:rPr lang="fr"/>
              <a:t> à l’heure actuel.</a:t>
            </a:r>
            <a:endParaRPr/>
          </a:p>
        </p:txBody>
      </p:sp>
      <p:sp>
        <p:nvSpPr>
          <p:cNvPr id="181" name="Google Shape;181;p1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Ce qu’on fait de mieux aujourd’hui</a:t>
            </a:r>
            <a:endParaRPr/>
          </a:p>
        </p:txBody>
      </p:sp>
      <p:sp>
        <p:nvSpPr>
          <p:cNvPr id="187" name="Google Shape;187;p20"/>
          <p:cNvSpPr txBox="1"/>
          <p:nvPr>
            <p:ph idx="1" type="body"/>
          </p:nvPr>
        </p:nvSpPr>
        <p:spPr>
          <a:xfrm>
            <a:off x="819150" y="3326850"/>
            <a:ext cx="2281500" cy="1283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fr"/>
              <a:t>Les smartphones:</a:t>
            </a:r>
            <a:endParaRPr/>
          </a:p>
          <a:p>
            <a:pPr indent="-311150" lvl="0" marL="457200" rtl="0" algn="l">
              <a:spcBef>
                <a:spcPts val="1200"/>
              </a:spcBef>
              <a:spcAft>
                <a:spcPts val="0"/>
              </a:spcAft>
              <a:buSzPts val="1300"/>
              <a:buChar char="-"/>
            </a:pPr>
            <a:r>
              <a:rPr lang="fr"/>
              <a:t>Microphone</a:t>
            </a:r>
            <a:endParaRPr/>
          </a:p>
          <a:p>
            <a:pPr indent="-311150" lvl="0" marL="457200" rtl="0" algn="l">
              <a:spcBef>
                <a:spcPts val="0"/>
              </a:spcBef>
              <a:spcAft>
                <a:spcPts val="0"/>
              </a:spcAft>
              <a:buSzPts val="1300"/>
              <a:buChar char="-"/>
            </a:pPr>
            <a:r>
              <a:rPr lang="fr"/>
              <a:t>Haut-parleur</a:t>
            </a:r>
            <a:endParaRPr/>
          </a:p>
          <a:p>
            <a:pPr indent="-311150" lvl="0" marL="457200" rtl="0" algn="l">
              <a:spcBef>
                <a:spcPts val="0"/>
              </a:spcBef>
              <a:spcAft>
                <a:spcPts val="0"/>
              </a:spcAft>
              <a:buSzPts val="1300"/>
              <a:buChar char="-"/>
            </a:pPr>
            <a:r>
              <a:rPr lang="fr"/>
              <a:t>Ecran tactile</a:t>
            </a:r>
            <a:endParaRPr/>
          </a:p>
          <a:p>
            <a:pPr indent="-311150" lvl="0" marL="457200" rtl="0" algn="l">
              <a:spcBef>
                <a:spcPts val="0"/>
              </a:spcBef>
              <a:spcAft>
                <a:spcPts val="0"/>
              </a:spcAft>
              <a:buSzPts val="1300"/>
              <a:buChar char="-"/>
            </a:pPr>
            <a:r>
              <a:rPr lang="fr"/>
              <a:t>...</a:t>
            </a:r>
            <a:endParaRPr/>
          </a:p>
        </p:txBody>
      </p:sp>
      <p:pic>
        <p:nvPicPr>
          <p:cNvPr id="188" name="Google Shape;188;p20"/>
          <p:cNvPicPr preferRelativeResize="0"/>
          <p:nvPr/>
        </p:nvPicPr>
        <p:blipFill>
          <a:blip r:embed="rId3">
            <a:alphaModFix/>
          </a:blip>
          <a:stretch>
            <a:fillRect/>
          </a:stretch>
        </p:blipFill>
        <p:spPr>
          <a:xfrm>
            <a:off x="819150" y="1800200"/>
            <a:ext cx="2281546" cy="1283375"/>
          </a:xfrm>
          <a:prstGeom prst="rect">
            <a:avLst/>
          </a:prstGeom>
          <a:noFill/>
          <a:ln>
            <a:noFill/>
          </a:ln>
        </p:spPr>
      </p:pic>
      <p:pic>
        <p:nvPicPr>
          <p:cNvPr descr="Découvrez la maison connectée avec la box domotique TaHoma pour plus de confort, de sécurité et d'économies d'énergie.&#10;&#10;Connectez tous les équipements de la maison : chauffage, volets, éclairage, stores, portails et plus de 100 équipements compatibles Somfy et partenaires !&#10;Pilotez vos équipements du bout des doigts depuis votre smartphone, tablette ou votre ordinateur. &#10;&#10;3 menus vous permettent de personnaliser votre habitat : Agenda, Smart et Scénarios. &#10;&#10;- Avec le menu Agenda, gérez votre maison selon votre rythme de vie. Par exemple, à 7h vos volets s'ouvrent, la cafetière se met en route. A 18h, les lumières s'allument, à 22h, le chauffage passe en mode &quot;éco&quot;. &#10;- Avec le menu Smart, il est possible d'automatiser vos équipements en fonction de la météo. Par exemple, si vous souhaitez que vos volets se ferment automatiquement l'été lorsqu'il fait trop chaud pour garder la fraîcheur. &#10;- Avec le menu Scénarios, vous créez des instants de vie connectés. Par exemple, assis tranquillement dans votre voiture, vous lancez le scénario &quot;top départ&quot;. Les volets de la maison se ferment, le chauffage se met en mode &quot;éco&quot; pour la journée, les lumières s'éteignent et le portail se ferme derrière vous. Vous pouvez alors partir l'esprit tranquille. &#10;&#10;Avec TaHoma, la maison connectée est évolutive. Ajoutez des équipements et choisissez des services à votre rythme en fonction de vos priorités, vos envies et de votre budget. &#10;&#10;TaHoma est compatible avec de nombreux équipements Somfy et avec un très grand nombre de partenaires que vous pourrez retrouver ici : https://www.somfy.fr/a-propos-de-somfy/programme-so-open&#10;&#10;Vivez sans attendre des instants de vie connectés ! &#10;&#10;#maisonconnectée #TaHoma #démo&#10;––––––––––––––––––––––––––––––&#10;&#10;Vous souhaitez en savoir plus sur nous ?&#10;Rendez-vous sur notre site internet : https://www.somfy.fr/&#10;&#10;––––––––––––––––––––––––––––––&#10;Retrouvez-nous aussi sur les réseaux sociaux :&#10;&#10;Facebook : https://fr-fr.facebook.com/somfyfrance/&#10;Twitter : https://twitter.com/Somfyfr&#10;LinkedIn : https://www.linkedin.com/company/somfy-france/&#10;Instagram : https://www.instagram.com/somfyfrance/&#10;&#10;––––––––––––––––––––––––––––––" id="189" name="Google Shape;189;p20" title="Box domotique TaHoma : découvrez la maison connectée | Somfy">
            <a:hlinkClick r:id="rId4"/>
          </p:cNvPr>
          <p:cNvPicPr preferRelativeResize="0"/>
          <p:nvPr/>
        </p:nvPicPr>
        <p:blipFill>
          <a:blip r:embed="rId5">
            <a:alphaModFix/>
          </a:blip>
          <a:stretch>
            <a:fillRect/>
          </a:stretch>
        </p:blipFill>
        <p:spPr>
          <a:xfrm>
            <a:off x="4600637" y="2392025"/>
            <a:ext cx="2772775" cy="2079600"/>
          </a:xfrm>
          <a:prstGeom prst="rect">
            <a:avLst/>
          </a:prstGeom>
          <a:noFill/>
          <a:ln>
            <a:noFill/>
          </a:ln>
        </p:spPr>
      </p:pic>
      <p:sp>
        <p:nvSpPr>
          <p:cNvPr id="190" name="Google Shape;190;p20"/>
          <p:cNvSpPr txBox="1"/>
          <p:nvPr>
            <p:ph idx="1" type="body"/>
          </p:nvPr>
        </p:nvSpPr>
        <p:spPr>
          <a:xfrm>
            <a:off x="4600625" y="1800200"/>
            <a:ext cx="3724500" cy="591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fr"/>
              <a:t>⇒ </a:t>
            </a:r>
            <a:r>
              <a:rPr b="1" lang="fr"/>
              <a:t>Essor</a:t>
            </a:r>
            <a:r>
              <a:rPr b="1" lang="fr"/>
              <a:t> des objets </a:t>
            </a:r>
            <a:r>
              <a:rPr b="1" lang="fr"/>
              <a:t>connectés</a:t>
            </a:r>
            <a:r>
              <a:rPr b="1" lang="fr"/>
              <a:t> et de la domotique:</a:t>
            </a:r>
            <a:endParaRPr b="1"/>
          </a:p>
        </p:txBody>
      </p:sp>
      <p:sp>
        <p:nvSpPr>
          <p:cNvPr id="191" name="Google Shape;191;p2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Ce qu’on fait de mieux aujourd’hui</a:t>
            </a:r>
            <a:endParaRPr/>
          </a:p>
        </p:txBody>
      </p:sp>
      <p:sp>
        <p:nvSpPr>
          <p:cNvPr id="197" name="Google Shape;197;p21"/>
          <p:cNvSpPr txBox="1"/>
          <p:nvPr>
            <p:ph idx="1" type="body"/>
          </p:nvPr>
        </p:nvSpPr>
        <p:spPr>
          <a:xfrm>
            <a:off x="819150" y="1990725"/>
            <a:ext cx="37530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Voiture autonome Tesla:</a:t>
            </a:r>
            <a:endParaRPr/>
          </a:p>
          <a:p>
            <a:pPr indent="-311150" lvl="0" marL="457200" rtl="0" algn="l">
              <a:spcBef>
                <a:spcPts val="1200"/>
              </a:spcBef>
              <a:spcAft>
                <a:spcPts val="0"/>
              </a:spcAft>
              <a:buSzPts val="1300"/>
              <a:buChar char="-"/>
            </a:pPr>
            <a:r>
              <a:rPr lang="fr"/>
              <a:t>Interface pour </a:t>
            </a:r>
            <a:r>
              <a:rPr lang="fr"/>
              <a:t>contrôler</a:t>
            </a:r>
            <a:r>
              <a:rPr lang="fr"/>
              <a:t> toutes la technologies embarqué dans la voitures</a:t>
            </a:r>
            <a:endParaRPr/>
          </a:p>
          <a:p>
            <a:pPr indent="-311150" lvl="0" marL="457200" rtl="0" algn="l">
              <a:spcBef>
                <a:spcPts val="0"/>
              </a:spcBef>
              <a:spcAft>
                <a:spcPts val="0"/>
              </a:spcAft>
              <a:buSzPts val="1300"/>
              <a:buChar char="-"/>
            </a:pPr>
            <a:r>
              <a:rPr lang="fr"/>
              <a:t>Interface pour controle le comportement standard d’une voiture</a:t>
            </a:r>
            <a:endParaRPr/>
          </a:p>
          <a:p>
            <a:pPr indent="0" lvl="0" marL="0" rtl="0" algn="l">
              <a:spcBef>
                <a:spcPts val="1200"/>
              </a:spcBef>
              <a:spcAft>
                <a:spcPts val="1200"/>
              </a:spcAft>
              <a:buNone/>
            </a:pPr>
            <a:r>
              <a:rPr lang="fr"/>
              <a:t>⇒ Les deux interfaces doivent se </a:t>
            </a:r>
            <a:r>
              <a:rPr lang="fr"/>
              <a:t>compléter</a:t>
            </a:r>
            <a:r>
              <a:rPr lang="fr"/>
              <a:t> sans se </a:t>
            </a:r>
            <a:r>
              <a:rPr lang="fr"/>
              <a:t>gêner</a:t>
            </a:r>
            <a:endParaRPr/>
          </a:p>
        </p:txBody>
      </p:sp>
      <p:pic>
        <p:nvPicPr>
          <p:cNvPr descr="Tesla Model 3 I Settings I 2019&#10;&#10;If you liked this video, subscribe to our channel and receive regular detailed insights into the world's top car HMIs.&#10;&#10;If you want to find out more about our online benchmarking platform &quot;screens&quot; please click here: https://screens-studio.com/" id="198" name="Google Shape;198;p21" title="Tesla Model 3 I Settings I 2019">
            <a:hlinkClick r:id="rId3"/>
          </p:cNvPr>
          <p:cNvPicPr preferRelativeResize="0"/>
          <p:nvPr/>
        </p:nvPicPr>
        <p:blipFill>
          <a:blip r:embed="rId4">
            <a:alphaModFix/>
          </a:blip>
          <a:stretch>
            <a:fillRect/>
          </a:stretch>
        </p:blipFill>
        <p:spPr>
          <a:xfrm>
            <a:off x="4806825" y="1800200"/>
            <a:ext cx="3518026" cy="2638525"/>
          </a:xfrm>
          <a:prstGeom prst="rect">
            <a:avLst/>
          </a:prstGeom>
          <a:noFill/>
          <a:ln>
            <a:noFill/>
          </a:ln>
        </p:spPr>
      </p:pic>
      <p:sp>
        <p:nvSpPr>
          <p:cNvPr id="199" name="Google Shape;199;p2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A842DBE1DD246922CCE4D362DB38C" ma:contentTypeVersion="3" ma:contentTypeDescription="Crée un document." ma:contentTypeScope="" ma:versionID="5dcb12d216b34efccd7441580eab3461">
  <xsd:schema xmlns:xsd="http://www.w3.org/2001/XMLSchema" xmlns:xs="http://www.w3.org/2001/XMLSchema" xmlns:p="http://schemas.microsoft.com/office/2006/metadata/properties" xmlns:ns2="bfb339bb-2656-4ad4-a99d-13e317adf610" targetNamespace="http://schemas.microsoft.com/office/2006/metadata/properties" ma:root="true" ma:fieldsID="bef4d2e0c218b0fd1307109ec60eaa93" ns2:_="">
    <xsd:import namespace="bfb339bb-2656-4ad4-a99d-13e317adf610"/>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339bb-2656-4ad4-a99d-13e317adf6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1AA781-EE42-4D4C-9615-06AE930CEFDF}"/>
</file>

<file path=customXml/itemProps2.xml><?xml version="1.0" encoding="utf-8"?>
<ds:datastoreItem xmlns:ds="http://schemas.openxmlformats.org/officeDocument/2006/customXml" ds:itemID="{F4E3F715-0454-4D5B-A88C-94A35C3644D1}"/>
</file>

<file path=customXml/itemProps3.xml><?xml version="1.0" encoding="utf-8"?>
<ds:datastoreItem xmlns:ds="http://schemas.openxmlformats.org/officeDocument/2006/customXml" ds:itemID="{EC3B619E-CA6D-4F90-8E0C-32B030D4348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0x0101001E7A842DBE1DD246922CCE4D362DB38C</vt:lpwstr>
  </property>
</Properties>
</file>