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63" r:id="rId5"/>
    <p:sldId id="266" r:id="rId6"/>
    <p:sldId id="260" r:id="rId7"/>
    <p:sldId id="258" r:id="rId8"/>
    <p:sldId id="259" r:id="rId9"/>
    <p:sldId id="274" r:id="rId10"/>
    <p:sldId id="267" r:id="rId11"/>
    <p:sldId id="268" r:id="rId12"/>
    <p:sldId id="269" r:id="rId13"/>
    <p:sldId id="271" r:id="rId14"/>
    <p:sldId id="270" r:id="rId15"/>
    <p:sldId id="272" r:id="rId16"/>
    <p:sldId id="283" r:id="rId17"/>
    <p:sldId id="275" r:id="rId18"/>
    <p:sldId id="276" r:id="rId19"/>
    <p:sldId id="277" r:id="rId20"/>
    <p:sldId id="278" r:id="rId21"/>
    <p:sldId id="279" r:id="rId22"/>
    <p:sldId id="280" r:id="rId23"/>
    <p:sldId id="282" r:id="rId24"/>
    <p:sldId id="281" r:id="rId25"/>
    <p:sldId id="262" r:id="rId26"/>
    <p:sldId id="284" r:id="rId27"/>
    <p:sldId id="287" r:id="rId28"/>
    <p:sldId id="288" r:id="rId29"/>
    <p:sldId id="289" r:id="rId30"/>
    <p:sldId id="290" r:id="rId31"/>
    <p:sldId id="294" r:id="rId32"/>
    <p:sldId id="291" r:id="rId33"/>
    <p:sldId id="292" r:id="rId34"/>
    <p:sldId id="293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295" r:id="rId43"/>
    <p:sldId id="285" r:id="rId44"/>
    <p:sldId id="286" r:id="rId4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9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4FF5D-24D4-473D-8399-5DCE39D45752}" type="datetimeFigureOut">
              <a:rPr lang="fr-FR" smtClean="0"/>
              <a:t>31/01/2019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A52F-BC14-42DE-BF32-3B0736DB6C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5634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4FF5D-24D4-473D-8399-5DCE39D45752}" type="datetimeFigureOut">
              <a:rPr lang="fr-FR" smtClean="0"/>
              <a:t>31/01/2019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A52F-BC14-42DE-BF32-3B0736DB6C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9621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4FF5D-24D4-473D-8399-5DCE39D45752}" type="datetimeFigureOut">
              <a:rPr lang="fr-FR" smtClean="0"/>
              <a:t>31/01/2019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A52F-BC14-42DE-BF32-3B0736DB6C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8200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4FF5D-24D4-473D-8399-5DCE39D45752}" type="datetimeFigureOut">
              <a:rPr lang="fr-FR" smtClean="0"/>
              <a:t>31/01/2019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A52F-BC14-42DE-BF32-3B0736DB6C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2127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4FF5D-24D4-473D-8399-5DCE39D45752}" type="datetimeFigureOut">
              <a:rPr lang="fr-FR" smtClean="0"/>
              <a:t>31/01/2019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A52F-BC14-42DE-BF32-3B0736DB6C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631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4FF5D-24D4-473D-8399-5DCE39D45752}" type="datetimeFigureOut">
              <a:rPr lang="fr-FR" smtClean="0"/>
              <a:t>31/01/2019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A52F-BC14-42DE-BF32-3B0736DB6C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550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4FF5D-24D4-473D-8399-5DCE39D45752}" type="datetimeFigureOut">
              <a:rPr lang="fr-FR" smtClean="0"/>
              <a:t>31/01/2019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A52F-BC14-42DE-BF32-3B0736DB6C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9676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4FF5D-24D4-473D-8399-5DCE39D45752}" type="datetimeFigureOut">
              <a:rPr lang="fr-FR" smtClean="0"/>
              <a:t>31/01/2019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A52F-BC14-42DE-BF32-3B0736DB6C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8091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4FF5D-24D4-473D-8399-5DCE39D45752}" type="datetimeFigureOut">
              <a:rPr lang="fr-FR" smtClean="0"/>
              <a:t>31/01/2019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A52F-BC14-42DE-BF32-3B0736DB6C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5339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4FF5D-24D4-473D-8399-5DCE39D45752}" type="datetimeFigureOut">
              <a:rPr lang="fr-FR" smtClean="0"/>
              <a:t>31/01/2019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A52F-BC14-42DE-BF32-3B0736DB6C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5087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4FF5D-24D4-473D-8399-5DCE39D45752}" type="datetimeFigureOut">
              <a:rPr lang="fr-FR" smtClean="0"/>
              <a:t>31/01/2019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A52F-BC14-42DE-BF32-3B0736DB6C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5205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F5D-24D4-473D-8399-5DCE39D45752}" type="datetimeFigureOut">
              <a:rPr lang="fr-FR" smtClean="0"/>
              <a:t>31/01/2019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6A52F-BC14-42DE-BF32-3B0736DB6C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6134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g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sun.edu/~rk33883/Framing%20Theory%20Lecture%20Ubertopic.htm" TargetMode="External"/><Relationship Id="rId3" Type="http://schemas.openxmlformats.org/officeDocument/2006/relationships/hyperlink" Target="https://www.sciencedaily.com/releases/2014/02/140214111207.htm" TargetMode="External"/><Relationship Id="rId7" Type="http://schemas.openxmlformats.org/officeDocument/2006/relationships/hyperlink" Target="https://www.youtube.com/watch?v=vBX-KulgJ1o" TargetMode="External"/><Relationship Id="rId12" Type="http://schemas.openxmlformats.org/officeDocument/2006/relationships/hyperlink" Target="https://fr.wikipedia.org/wiki/Ergonomie" TargetMode="External"/><Relationship Id="rId2" Type="http://schemas.openxmlformats.org/officeDocument/2006/relationships/hyperlink" Target="https://www.huffingtonpost.fr/2014/06/07/comment-faire-bonne-premiere-impression_n_5457631.html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youtube.com/watch?v=9X68dm92HVI" TargetMode="External"/><Relationship Id="rId11" Type="http://schemas.openxmlformats.org/officeDocument/2006/relationships/hyperlink" Target="https://fr.wikipedia.org/wiki/Facteur_humain" TargetMode="External"/><Relationship Id="rId5" Type="http://schemas.openxmlformats.org/officeDocument/2006/relationships/hyperlink" Target="https://www.gsb.stanford.edu/insights/baba-shiv-how-wines-price-tag-affect-its-taste" TargetMode="External"/><Relationship Id="rId10" Type="http://schemas.openxmlformats.org/officeDocument/2006/relationships/hyperlink" Target="https://www.cognifit.com/fr/cognition" TargetMode="External"/><Relationship Id="rId4" Type="http://schemas.openxmlformats.org/officeDocument/2006/relationships/hyperlink" Target="https://www.youtube.com/watch?v=QUuFbrjvTGw" TargetMode="External"/><Relationship Id="rId9" Type="http://schemas.openxmlformats.org/officeDocument/2006/relationships/hyperlink" Target="https://fr.wikipedia.org/wiki/Cognition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Ergonomie et Facteur Humain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Cognition et Mémoire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483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Définition: La mémoire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Fonction qui permet de garder dans notre tête une informations pour l’utiliser</a:t>
            </a:r>
          </a:p>
          <a:p>
            <a:pPr marL="0" indent="0">
              <a:buNone/>
            </a:pPr>
            <a:r>
              <a:rPr lang="fr-FR" dirty="0" smtClean="0"/>
              <a:t>2 types de mémoire :</a:t>
            </a:r>
          </a:p>
          <a:p>
            <a:pPr marL="0" indent="0">
              <a:buNone/>
            </a:pPr>
            <a:r>
              <a:rPr lang="fr-FR" dirty="0" smtClean="0"/>
              <a:t>- mémoire court terme</a:t>
            </a:r>
          </a:p>
          <a:p>
            <a:pPr marL="0" indent="0">
              <a:buNone/>
            </a:pPr>
            <a:r>
              <a:rPr lang="fr-FR" dirty="0" smtClean="0"/>
              <a:t>- mémoire long terme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013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Mémoire court terme : Mémoire de travail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Environ 15 secondes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50" y="2754630"/>
            <a:ext cx="3051810" cy="305181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521" y="2270132"/>
            <a:ext cx="4354559" cy="346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4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Mémoire long terme: Mémoire Episodique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Uniquement les évènements importants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45610"/>
            <a:ext cx="4580445" cy="305973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640" y="2720340"/>
            <a:ext cx="4568030" cy="331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87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Mémoire long terme: Mémoire Sémantique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Connaissance sur la signification des mots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350" y="3197348"/>
            <a:ext cx="3966210" cy="297961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0" y="3081338"/>
            <a:ext cx="3095625" cy="309562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358387" y="3936652"/>
            <a:ext cx="369383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Paris Berlin Rome </a:t>
            </a:r>
            <a:r>
              <a:rPr lang="fr-FR" sz="2800" dirty="0" smtClean="0"/>
              <a:t>Pékin </a:t>
            </a:r>
            <a:endParaRPr lang="fr-FR" sz="2800" dirty="0" smtClean="0"/>
          </a:p>
          <a:p>
            <a:r>
              <a:rPr lang="fr-FR" sz="2800" dirty="0" smtClean="0"/>
              <a:t>Tokyo Kinshasa Moscou</a:t>
            </a:r>
          </a:p>
          <a:p>
            <a:r>
              <a:rPr lang="fr-FR" sz="2800" dirty="0" smtClean="0"/>
              <a:t>Londres Mexico Madrid</a:t>
            </a:r>
          </a:p>
        </p:txBody>
      </p:sp>
    </p:spTree>
    <p:extLst>
      <p:ext uri="{BB962C8B-B14F-4D97-AF65-F5344CB8AC3E}">
        <p14:creationId xmlns:p14="http://schemas.microsoft.com/office/powerpoint/2010/main" val="292765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Mémoire long terme: Mémoire Procédurale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Faire des taches sans être concentré sur elle même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0" y="3097530"/>
            <a:ext cx="3821497" cy="226901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703" y="2917587"/>
            <a:ext cx="4277090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2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Mémoire long terme: Mémoire Perceptive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Information apporté par les sens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" y="2834640"/>
            <a:ext cx="5356860" cy="267843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221" y="3038475"/>
            <a:ext cx="3891423" cy="227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8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Mémoire et Cognition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115" y="1963119"/>
            <a:ext cx="4515582" cy="3626149"/>
          </a:xfrm>
          <a:prstGeom prst="rect">
            <a:avLst/>
          </a:prstGeom>
        </p:spPr>
      </p:pic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77440"/>
            <a:ext cx="5262880" cy="2960370"/>
          </a:xfrm>
        </p:spPr>
      </p:pic>
    </p:spTree>
    <p:extLst>
      <p:ext uri="{BB962C8B-B14F-4D97-AF65-F5344CB8AC3E}">
        <p14:creationId xmlns:p14="http://schemas.microsoft.com/office/powerpoint/2010/main" val="311036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Cognition appliqué à la Mémoire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Comment mémoriser une liste de taille m facilement ?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1 - Sélectionner une liste de taille n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2- Associer à chaque élément un code propre de visualisation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3- Associer à chaque élément propre un élément de la liste à mémoriser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690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Cognition appliqué à la Mémoire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1 - Sélectionner une liste de taille n</a:t>
            </a:r>
          </a:p>
          <a:p>
            <a:pPr marL="0" indent="0">
              <a:buNone/>
            </a:pPr>
            <a:endParaRPr lang="fr-FR" dirty="0" smtClean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551940"/>
              </p:ext>
            </p:extLst>
          </p:nvPr>
        </p:nvGraphicFramePr>
        <p:xfrm>
          <a:off x="2032000" y="2310976"/>
          <a:ext cx="812800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</a:tblGrid>
              <a:tr h="0">
                <a:tc>
                  <a:txBody>
                    <a:bodyPr/>
                    <a:lstStyle/>
                    <a:p>
                      <a:r>
                        <a:rPr lang="fr-FR" dirty="0" smtClean="0"/>
                        <a:t>1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2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3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4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5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6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7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8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9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10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41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Cognition appliqué à la Mémoire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2- Associer a chaque élément un code propre de visualisation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Exemple: Rime, opération, pensée, signe, couleurs, </a:t>
            </a:r>
            <a:r>
              <a:rPr lang="fr-FR" dirty="0" err="1" smtClean="0"/>
              <a:t>etc</a:t>
            </a:r>
            <a:endParaRPr lang="fr-FR" dirty="0" smtClean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2032000" y="2310976"/>
          <a:ext cx="812800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</a:tblGrid>
              <a:tr h="0">
                <a:tc>
                  <a:txBody>
                    <a:bodyPr/>
                    <a:lstStyle/>
                    <a:p>
                      <a:r>
                        <a:rPr lang="fr-FR" dirty="0" smtClean="0"/>
                        <a:t>1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2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3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4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5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6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7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8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9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10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470" y="3163600"/>
            <a:ext cx="2458720" cy="138303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702" y="3162087"/>
            <a:ext cx="1900238" cy="138724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712" y="3165114"/>
            <a:ext cx="1842375" cy="138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2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485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Cognition appliqué à la Mémoire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2- Associer a chaque élément un code propre de visualisation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2032000" y="2310976"/>
          <a:ext cx="812800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</a:tblGrid>
              <a:tr h="0">
                <a:tc>
                  <a:txBody>
                    <a:bodyPr/>
                    <a:lstStyle/>
                    <a:p>
                      <a:r>
                        <a:rPr lang="fr-FR" dirty="0" smtClean="0"/>
                        <a:t>1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2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3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4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5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6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7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8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9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10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2" y="2811673"/>
            <a:ext cx="2458720" cy="138303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47" y="4622065"/>
            <a:ext cx="1900238" cy="138724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060" y="2811673"/>
            <a:ext cx="1842375" cy="138000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250" y="4622065"/>
            <a:ext cx="2363919" cy="138751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435" y="2932338"/>
            <a:ext cx="1837767" cy="137832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725" y="4622065"/>
            <a:ext cx="2545237" cy="143051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080" y="4622065"/>
            <a:ext cx="1947912" cy="194791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080" y="2842150"/>
            <a:ext cx="2236470" cy="155056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518" y="4622065"/>
            <a:ext cx="1563658" cy="129144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417" y="2932338"/>
            <a:ext cx="2057400" cy="115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2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Cognition appliqué à la Mémoire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3- Associer à chaque élément propre un élément de la liste à mémoriser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612317"/>
              </p:ext>
            </p:extLst>
          </p:nvPr>
        </p:nvGraphicFramePr>
        <p:xfrm>
          <a:off x="1428750" y="2799926"/>
          <a:ext cx="10135744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8972"/>
                <a:gridCol w="918972"/>
                <a:gridCol w="918972"/>
                <a:gridCol w="1285431"/>
                <a:gridCol w="918972"/>
                <a:gridCol w="1011555"/>
                <a:gridCol w="1240028"/>
                <a:gridCol w="918972"/>
                <a:gridCol w="918972"/>
                <a:gridCol w="1084898"/>
              </a:tblGrid>
              <a:tr h="0">
                <a:tc>
                  <a:txBody>
                    <a:bodyPr/>
                    <a:lstStyle/>
                    <a:p>
                      <a:r>
                        <a:rPr lang="fr-FR" dirty="0" smtClean="0"/>
                        <a:t>1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2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3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4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5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6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7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8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9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10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FR" dirty="0" smtClean="0"/>
                        <a:t>chien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queue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roi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4x4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zinc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Saucisse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septembre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cui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keuf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peace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FR" dirty="0" smtClean="0"/>
                        <a:t>danger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amour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angle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ajustement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dans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tardive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four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sourire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sceau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digestion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5" name="Imag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4210910"/>
            <a:ext cx="2937510" cy="165234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4210910"/>
            <a:ext cx="2133600" cy="215515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510" y="4248248"/>
            <a:ext cx="2899410" cy="2017833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40" y="4221600"/>
            <a:ext cx="28575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98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63980" y="2651601"/>
            <a:ext cx="9144000" cy="209835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Dernier exercice ! 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1 minute pour retenir une liste de 10 mots ! 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980" y="510858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2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Exercice: Retenir la liste de mot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1 - important</a:t>
            </a:r>
          </a:p>
          <a:p>
            <a:pPr marL="0" indent="0">
              <a:buNone/>
            </a:pPr>
            <a:r>
              <a:rPr lang="fr-FR" dirty="0" smtClean="0"/>
              <a:t>2 - appareils</a:t>
            </a:r>
          </a:p>
          <a:p>
            <a:pPr marL="0" indent="0">
              <a:buNone/>
            </a:pPr>
            <a:r>
              <a:rPr lang="fr-FR" dirty="0" smtClean="0"/>
              <a:t>3 - stylo </a:t>
            </a:r>
          </a:p>
          <a:p>
            <a:pPr marL="0" indent="0">
              <a:buNone/>
            </a:pPr>
            <a:r>
              <a:rPr lang="fr-FR" dirty="0" smtClean="0"/>
              <a:t>4 - grand </a:t>
            </a:r>
          </a:p>
          <a:p>
            <a:pPr marL="0" indent="0">
              <a:buNone/>
            </a:pPr>
            <a:r>
              <a:rPr lang="fr-FR" dirty="0" smtClean="0"/>
              <a:t>5 - stade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6 - dernière</a:t>
            </a:r>
          </a:p>
          <a:p>
            <a:pPr marL="0" indent="0">
              <a:buNone/>
            </a:pPr>
            <a:r>
              <a:rPr lang="fr-FR" dirty="0" smtClean="0"/>
              <a:t>7 - lumière</a:t>
            </a:r>
          </a:p>
          <a:p>
            <a:pPr marL="0" indent="0">
              <a:buNone/>
            </a:pPr>
            <a:r>
              <a:rPr lang="fr-FR" dirty="0" smtClean="0"/>
              <a:t>8 - assurance</a:t>
            </a:r>
          </a:p>
          <a:p>
            <a:pPr marL="0" indent="0">
              <a:buNone/>
            </a:pPr>
            <a:r>
              <a:rPr lang="fr-FR" dirty="0" smtClean="0"/>
              <a:t>9 - féminin</a:t>
            </a:r>
          </a:p>
          <a:p>
            <a:pPr marL="0" indent="0">
              <a:buNone/>
            </a:pPr>
            <a:r>
              <a:rPr lang="fr-FR" dirty="0" smtClean="0"/>
              <a:t>10 - attraction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925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52450" y="1214438"/>
            <a:ext cx="9144000" cy="2387600"/>
          </a:xfrm>
        </p:spPr>
        <p:txBody>
          <a:bodyPr/>
          <a:lstStyle/>
          <a:p>
            <a:r>
              <a:rPr lang="fr-FR" dirty="0" smtClean="0"/>
              <a:t>Interrogation 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0" y="23241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19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Biais Cognitifs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Permet de prendre des décision plus rapidement, des raccourcis de réflexions</a:t>
            </a:r>
          </a:p>
          <a:p>
            <a:r>
              <a:rPr lang="fr-FR" dirty="0" smtClean="0"/>
              <a:t>Prise de décision irrationnel et illogique</a:t>
            </a:r>
          </a:p>
          <a:p>
            <a:r>
              <a:rPr lang="fr-FR" dirty="0" smtClean="0"/>
              <a:t>Gain de rapidité mais perte de précision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93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Biais Cognitif: L’ancrage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" y="2467888"/>
            <a:ext cx="5452110" cy="306681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690" y="2467888"/>
            <a:ext cx="5452110" cy="306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9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Biais Cognitive: Biais du prix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672" y="1587817"/>
            <a:ext cx="8744656" cy="4918869"/>
          </a:xfrm>
        </p:spPr>
      </p:pic>
    </p:spTree>
    <p:extLst>
      <p:ext uri="{BB962C8B-B14F-4D97-AF65-F5344CB8AC3E}">
        <p14:creationId xmlns:p14="http://schemas.microsoft.com/office/powerpoint/2010/main" val="306224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Biais Cognitive: Biais du prix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744" y="1425574"/>
            <a:ext cx="9149644" cy="5146675"/>
          </a:xfrm>
        </p:spPr>
      </p:pic>
    </p:spTree>
    <p:extLst>
      <p:ext uri="{BB962C8B-B14F-4D97-AF65-F5344CB8AC3E}">
        <p14:creationId xmlns:p14="http://schemas.microsoft.com/office/powerpoint/2010/main" val="305369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Biais Cognitive: Biais du prix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825625"/>
            <a:ext cx="807720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8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8210" y="2283619"/>
            <a:ext cx="9144000" cy="209835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Exercice ! 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1 </a:t>
            </a:r>
            <a:r>
              <a:rPr lang="fr-FR" dirty="0" err="1" smtClean="0"/>
              <a:t>minuite</a:t>
            </a:r>
            <a:r>
              <a:rPr lang="fr-FR" dirty="0" smtClean="0"/>
              <a:t> pour retenir une liste de 10 mots ! 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240" y="1539558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7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Biais Cognitive: Biais du prix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1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Biais Cognitive: Effet leurre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289" y="1882775"/>
            <a:ext cx="2253282" cy="2888824"/>
          </a:xfrm>
        </p:spPr>
      </p:pic>
      <p:sp>
        <p:nvSpPr>
          <p:cNvPr id="5" name="ZoneTexte 4"/>
          <p:cNvSpPr txBox="1"/>
          <p:nvPr/>
        </p:nvSpPr>
        <p:spPr>
          <a:xfrm>
            <a:off x="1277671" y="5109210"/>
            <a:ext cx="2026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Daniel </a:t>
            </a:r>
            <a:r>
              <a:rPr lang="fr-FR" sz="2800" dirty="0" err="1" smtClean="0"/>
              <a:t>Ariely</a:t>
            </a:r>
            <a:endParaRPr lang="fr-FR" sz="28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132" y="1882775"/>
            <a:ext cx="3709157" cy="208640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2410" y="1895262"/>
            <a:ext cx="3813810" cy="214526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4050" y="4245104"/>
            <a:ext cx="3840478" cy="216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8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Biais Cognitive: Effet leurre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0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Biais Cognitive: Effet leurre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395" y="1825625"/>
            <a:ext cx="8157210" cy="458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8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Biais Cognitive: Inversion à la perte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1690688"/>
            <a:ext cx="3790950" cy="3790950"/>
          </a:xfrm>
        </p:spPr>
      </p:pic>
      <p:sp>
        <p:nvSpPr>
          <p:cNvPr id="5" name="ZoneTexte 4"/>
          <p:cNvSpPr txBox="1"/>
          <p:nvPr/>
        </p:nvSpPr>
        <p:spPr>
          <a:xfrm>
            <a:off x="1859774" y="5657850"/>
            <a:ext cx="2090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D</a:t>
            </a:r>
            <a:r>
              <a:rPr lang="fr-FR" sz="2800" dirty="0" smtClean="0"/>
              <a:t>erek Muller</a:t>
            </a:r>
            <a:endParaRPr lang="fr-FR" sz="28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922" y="1366147"/>
            <a:ext cx="2657588" cy="481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2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Biais Cognitive: Inversion à la perte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009" y="1956118"/>
            <a:ext cx="7503725" cy="422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Biais Cognitive: Biais de cadrage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5" y="2029538"/>
            <a:ext cx="9620250" cy="541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9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Biais Cognitive: Biais de cadrage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885" y="1825625"/>
            <a:ext cx="9460230" cy="532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0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Biais Cognitive: Biais de cadrage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" y="1924400"/>
            <a:ext cx="10515600" cy="4130927"/>
          </a:xfrm>
        </p:spPr>
      </p:pic>
    </p:spTree>
    <p:extLst>
      <p:ext uri="{BB962C8B-B14F-4D97-AF65-F5344CB8AC3E}">
        <p14:creationId xmlns:p14="http://schemas.microsoft.com/office/powerpoint/2010/main" val="294271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Biais Cognitive: Biais de cadrage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2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Exercice: Retenir la liste de mot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1 - danger </a:t>
            </a:r>
          </a:p>
          <a:p>
            <a:pPr marL="0" indent="0">
              <a:buNone/>
            </a:pPr>
            <a:r>
              <a:rPr lang="fr-FR" dirty="0" smtClean="0"/>
              <a:t>2 - amour </a:t>
            </a:r>
          </a:p>
          <a:p>
            <a:pPr marL="0" indent="0">
              <a:buNone/>
            </a:pPr>
            <a:r>
              <a:rPr lang="fr-FR" dirty="0" smtClean="0"/>
              <a:t>3 - angle </a:t>
            </a:r>
          </a:p>
          <a:p>
            <a:pPr marL="0" indent="0">
              <a:buNone/>
            </a:pPr>
            <a:r>
              <a:rPr lang="fr-FR" dirty="0" smtClean="0"/>
              <a:t>4 - ajustement </a:t>
            </a:r>
          </a:p>
          <a:p>
            <a:pPr marL="0" indent="0">
              <a:buNone/>
            </a:pPr>
            <a:r>
              <a:rPr lang="fr-FR" dirty="0" smtClean="0"/>
              <a:t>5 - dans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6 - tardive </a:t>
            </a:r>
          </a:p>
          <a:p>
            <a:pPr marL="0" indent="0">
              <a:buNone/>
            </a:pPr>
            <a:r>
              <a:rPr lang="fr-FR" dirty="0" smtClean="0"/>
              <a:t>7 - four </a:t>
            </a:r>
          </a:p>
          <a:p>
            <a:pPr marL="0" indent="0">
              <a:buNone/>
            </a:pPr>
            <a:r>
              <a:rPr lang="fr-FR" dirty="0" smtClean="0"/>
              <a:t>8 - sourire </a:t>
            </a:r>
          </a:p>
          <a:p>
            <a:pPr marL="0" indent="0">
              <a:buNone/>
            </a:pPr>
            <a:r>
              <a:rPr lang="fr-FR" dirty="0" smtClean="0"/>
              <a:t>9 - sceau </a:t>
            </a:r>
          </a:p>
          <a:p>
            <a:pPr marL="0" indent="0">
              <a:buNone/>
            </a:pPr>
            <a:r>
              <a:rPr lang="fr-FR" dirty="0" smtClean="0"/>
              <a:t>10 -digestion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434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Biais Cognitive: Biais de cadrage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30" y="1825625"/>
            <a:ext cx="8089336" cy="4550252"/>
          </a:xfrm>
        </p:spPr>
      </p:pic>
    </p:spTree>
    <p:extLst>
      <p:ext uri="{BB962C8B-B14F-4D97-AF65-F5344CB8AC3E}">
        <p14:creationId xmlns:p14="http://schemas.microsoft.com/office/powerpoint/2010/main" val="173475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214438"/>
            <a:ext cx="9144000" cy="2387600"/>
          </a:xfrm>
        </p:spPr>
        <p:txBody>
          <a:bodyPr/>
          <a:lstStyle/>
          <a:p>
            <a:r>
              <a:rPr lang="fr-FR" dirty="0" smtClean="0"/>
              <a:t>Interrogation 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883978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1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955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Merci :)</a:t>
            </a:r>
            <a:endParaRPr lang="fr-FR" dirty="0"/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618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Source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>
                <a:hlinkClick r:id="rId2"/>
              </a:rPr>
              <a:t>Les premières impressions sont faites </a:t>
            </a:r>
            <a:r>
              <a:rPr lang="fr-FR" dirty="0" smtClean="0">
                <a:hlinkClick r:id="rId2"/>
              </a:rPr>
              <a:t>rapidement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>
                <a:hlinkClick r:id="rId3"/>
              </a:rPr>
              <a:t>Les </a:t>
            </a:r>
            <a:r>
              <a:rPr lang="fr-FR" dirty="0">
                <a:hlinkClick r:id="rId3"/>
              </a:rPr>
              <a:t>premières impressions sont difficiles à changer 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>
                <a:hlinkClick r:id="rId4"/>
              </a:rPr>
              <a:t>Présentation </a:t>
            </a:r>
            <a:r>
              <a:rPr lang="fr-FR" dirty="0">
                <a:hlinkClick r:id="rId4"/>
              </a:rPr>
              <a:t>du iPad 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>
                <a:hlinkClick r:id="rId5"/>
              </a:rPr>
              <a:t>Le </a:t>
            </a:r>
            <a:r>
              <a:rPr lang="fr-FR" dirty="0">
                <a:hlinkClick r:id="rId5"/>
              </a:rPr>
              <a:t>biais du </a:t>
            </a:r>
            <a:r>
              <a:rPr lang="fr-FR" dirty="0" smtClean="0">
                <a:hlinkClick r:id="rId5"/>
              </a:rPr>
              <a:t>prix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>
                <a:hlinkClick r:id="rId6"/>
              </a:rPr>
              <a:t>L’effet </a:t>
            </a:r>
            <a:r>
              <a:rPr lang="fr-FR" dirty="0">
                <a:hlinkClick r:id="rId6"/>
              </a:rPr>
              <a:t>leurre Dan </a:t>
            </a:r>
            <a:r>
              <a:rPr lang="fr-FR" dirty="0" err="1">
                <a:hlinkClick r:id="rId6"/>
              </a:rPr>
              <a:t>Ariely</a:t>
            </a:r>
            <a:r>
              <a:rPr lang="fr-FR" dirty="0">
                <a:hlinkClick r:id="rId6"/>
              </a:rPr>
              <a:t> Ted </a:t>
            </a:r>
            <a:r>
              <a:rPr lang="fr-FR" dirty="0" smtClean="0">
                <a:hlinkClick r:id="rId6"/>
              </a:rPr>
              <a:t>talk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>
                <a:hlinkClick r:id="rId7"/>
              </a:rPr>
              <a:t>L’aversion </a:t>
            </a:r>
            <a:r>
              <a:rPr lang="fr-FR" dirty="0">
                <a:hlinkClick r:id="rId7"/>
              </a:rPr>
              <a:t>à la </a:t>
            </a:r>
            <a:r>
              <a:rPr lang="fr-FR" dirty="0" smtClean="0">
                <a:hlinkClick r:id="rId7"/>
              </a:rPr>
              <a:t>perte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>
                <a:hlinkClick r:id="rId8"/>
              </a:rPr>
              <a:t>Le </a:t>
            </a:r>
            <a:r>
              <a:rPr lang="fr-FR" dirty="0">
                <a:hlinkClick r:id="rId8"/>
              </a:rPr>
              <a:t>biais de </a:t>
            </a:r>
            <a:r>
              <a:rPr lang="fr-FR" dirty="0" smtClean="0">
                <a:hlinkClick r:id="rId8"/>
              </a:rPr>
              <a:t>cadrage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>
                <a:hlinkClick r:id="rId9"/>
              </a:rPr>
              <a:t>Cognition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>
                <a:hlinkClick r:id="rId10"/>
              </a:rPr>
              <a:t>L’importance de la cognition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>
                <a:hlinkClick r:id="rId11"/>
              </a:rPr>
              <a:t>Facteur humaine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>
                <a:hlinkClick r:id="rId12"/>
              </a:rPr>
              <a:t>Ergonomie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1774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52450" y="1214438"/>
            <a:ext cx="9144000" cy="2387600"/>
          </a:xfrm>
        </p:spPr>
        <p:txBody>
          <a:bodyPr/>
          <a:lstStyle/>
          <a:p>
            <a:r>
              <a:rPr lang="fr-FR" dirty="0" smtClean="0"/>
              <a:t>Interrogation 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0" y="23241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9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Définition: Ergonomie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2408039"/>
            <a:ext cx="5181600" cy="3605214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Relation entre l’homme est:</a:t>
            </a:r>
          </a:p>
          <a:p>
            <a:pPr>
              <a:buFontTx/>
              <a:buChar char="-"/>
            </a:pPr>
            <a:r>
              <a:rPr lang="fr-FR" dirty="0" smtClean="0"/>
              <a:t>moyens</a:t>
            </a:r>
          </a:p>
          <a:p>
            <a:pPr>
              <a:buFontTx/>
              <a:buChar char="-"/>
            </a:pPr>
            <a:r>
              <a:rPr lang="fr-FR" dirty="0" smtClean="0"/>
              <a:t>méthodes</a:t>
            </a:r>
          </a:p>
          <a:p>
            <a:pPr>
              <a:buFontTx/>
              <a:buChar char="-"/>
            </a:pPr>
            <a:r>
              <a:rPr lang="fr-FR" dirty="0" smtClean="0"/>
              <a:t>milieux de travail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2408040"/>
            <a:ext cx="5181600" cy="3605213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Conception de système qui:</a:t>
            </a:r>
          </a:p>
          <a:p>
            <a:pPr marL="0" indent="0">
              <a:buNone/>
            </a:pPr>
            <a:r>
              <a:rPr lang="fr-FR" dirty="0" smtClean="0"/>
              <a:t>- Confort</a:t>
            </a:r>
          </a:p>
          <a:p>
            <a:pPr>
              <a:buFontTx/>
              <a:buChar char="-"/>
            </a:pPr>
            <a:r>
              <a:rPr lang="fr-FR" dirty="0" smtClean="0"/>
              <a:t>Sécurité </a:t>
            </a:r>
          </a:p>
          <a:p>
            <a:pPr>
              <a:buFontTx/>
              <a:buChar char="-"/>
            </a:pPr>
            <a:r>
              <a:rPr lang="fr-FR" dirty="0" smtClean="0"/>
              <a:t>Efficacité</a:t>
            </a:r>
          </a:p>
          <a:p>
            <a:pPr>
              <a:buFontTx/>
              <a:buChar char="-"/>
            </a:pPr>
            <a:endParaRPr lang="fr-FR" dirty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838200" y="1745257"/>
            <a:ext cx="10515600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 smtClean="0">
                <a:latin typeface="+mn-lt"/>
              </a:rPr>
              <a:t>Du grec ancien </a:t>
            </a:r>
            <a:r>
              <a:rPr lang="fr-FR" sz="2800" dirty="0" err="1" smtClean="0">
                <a:latin typeface="+mn-lt"/>
              </a:rPr>
              <a:t>érgon</a:t>
            </a:r>
            <a:r>
              <a:rPr lang="fr-FR" sz="2800" dirty="0" smtClean="0">
                <a:latin typeface="+mn-lt"/>
              </a:rPr>
              <a:t>(travail) et </a:t>
            </a:r>
            <a:r>
              <a:rPr lang="fr-FR" sz="2800" dirty="0" smtClean="0">
                <a:latin typeface="+mn-lt"/>
              </a:rPr>
              <a:t>n</a:t>
            </a:r>
            <a:r>
              <a:rPr lang="el-GR" sz="2800" dirty="0" smtClean="0">
                <a:latin typeface="+mn-lt"/>
              </a:rPr>
              <a:t>ό</a:t>
            </a:r>
            <a:r>
              <a:rPr lang="fr-FR" sz="2800" dirty="0" smtClean="0">
                <a:latin typeface="+mn-lt"/>
              </a:rPr>
              <a:t>mos(loi)</a:t>
            </a:r>
            <a:endParaRPr lang="fr-FR" sz="28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922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Définition: Facteur Humain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Contribution humaine dans:</a:t>
            </a:r>
          </a:p>
          <a:p>
            <a:pPr>
              <a:buFontTx/>
              <a:buChar char="-"/>
            </a:pPr>
            <a:r>
              <a:rPr lang="fr-FR" dirty="0" smtClean="0"/>
              <a:t>un événement</a:t>
            </a:r>
          </a:p>
          <a:p>
            <a:pPr>
              <a:buFontTx/>
              <a:buChar char="-"/>
            </a:pPr>
            <a:r>
              <a:rPr lang="fr-FR" dirty="0" smtClean="0"/>
              <a:t>mécanisme entre l’homme et son environnement</a:t>
            </a:r>
          </a:p>
          <a:p>
            <a:pPr>
              <a:buFontTx/>
              <a:buChar char="-"/>
            </a:pPr>
            <a:r>
              <a:rPr lang="fr-FR" dirty="0" smtClean="0"/>
              <a:t>erreur humaine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902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Définition: Cognition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Capacité que les être vivants ont pour traiter l’information </a:t>
            </a:r>
          </a:p>
          <a:p>
            <a:pPr marL="0" indent="0">
              <a:buNone/>
            </a:pPr>
            <a:r>
              <a:rPr lang="fr-FR" dirty="0" smtClean="0"/>
              <a:t>Ensemble de processus mentaux regroupant</a:t>
            </a:r>
          </a:p>
          <a:p>
            <a:pPr marL="0" indent="0">
              <a:buNone/>
            </a:pPr>
            <a:r>
              <a:rPr lang="fr-FR" dirty="0" smtClean="0"/>
              <a:t>- mémoire</a:t>
            </a:r>
          </a:p>
          <a:p>
            <a:pPr marL="0" indent="0">
              <a:buNone/>
            </a:pPr>
            <a:r>
              <a:rPr lang="fr-FR" dirty="0" smtClean="0"/>
              <a:t>- langage</a:t>
            </a:r>
          </a:p>
          <a:p>
            <a:pPr marL="0" indent="0">
              <a:buNone/>
            </a:pPr>
            <a:r>
              <a:rPr lang="fr-FR" dirty="0" smtClean="0"/>
              <a:t>- raisonnement</a:t>
            </a:r>
          </a:p>
          <a:p>
            <a:pPr marL="0" indent="0">
              <a:buNone/>
            </a:pPr>
            <a:r>
              <a:rPr lang="fr-FR" dirty="0" smtClean="0"/>
              <a:t>- apprentissage</a:t>
            </a:r>
          </a:p>
          <a:p>
            <a:pPr marL="0" indent="0">
              <a:buNone/>
            </a:pPr>
            <a:r>
              <a:rPr lang="fr-FR" dirty="0" smtClean="0"/>
              <a:t>- l’intelligence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383530" y="2891789"/>
            <a:ext cx="5181600" cy="4211003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- résolution de problème</a:t>
            </a:r>
          </a:p>
          <a:p>
            <a:pPr marL="0" indent="0">
              <a:buNone/>
            </a:pPr>
            <a:r>
              <a:rPr lang="fr-FR" dirty="0" smtClean="0"/>
              <a:t>- </a:t>
            </a:r>
            <a:r>
              <a:rPr lang="fr-FR" dirty="0"/>
              <a:t>p</a:t>
            </a:r>
            <a:r>
              <a:rPr lang="fr-FR" dirty="0" smtClean="0"/>
              <a:t>rise de décision</a:t>
            </a:r>
          </a:p>
          <a:p>
            <a:pPr marL="0" indent="0">
              <a:buNone/>
            </a:pPr>
            <a:r>
              <a:rPr lang="fr-FR" dirty="0" smtClean="0"/>
              <a:t>- attention</a:t>
            </a:r>
          </a:p>
          <a:p>
            <a:pPr marL="0" indent="0">
              <a:buNone/>
            </a:pPr>
            <a:r>
              <a:rPr lang="fr-FR" dirty="0" smtClean="0"/>
              <a:t>- perception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984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311468"/>
            <a:ext cx="9144000" cy="2387600"/>
          </a:xfrm>
        </p:spPr>
        <p:txBody>
          <a:bodyPr/>
          <a:lstStyle/>
          <a:p>
            <a:r>
              <a:rPr lang="fr-FR" dirty="0" smtClean="0"/>
              <a:t>Interrogation surprise ! 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699068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7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1426</TotalTime>
  <Words>645</Words>
  <Application>Microsoft Office PowerPoint</Application>
  <PresentationFormat>Grand écran</PresentationFormat>
  <Paragraphs>204</Paragraphs>
  <Slides>44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Thème Office</vt:lpstr>
      <vt:lpstr>Ergonomie et Facteur Humain</vt:lpstr>
      <vt:lpstr>Présentation PowerPoint</vt:lpstr>
      <vt:lpstr>Exercice !   </vt:lpstr>
      <vt:lpstr>Exercice: Retenir la liste de mot</vt:lpstr>
      <vt:lpstr>Interrogation </vt:lpstr>
      <vt:lpstr>Définition: Ergonomie</vt:lpstr>
      <vt:lpstr>Définition: Facteur Humain</vt:lpstr>
      <vt:lpstr>Définition: Cognition</vt:lpstr>
      <vt:lpstr>Interrogation surprise ! </vt:lpstr>
      <vt:lpstr>Définition: La mémoire</vt:lpstr>
      <vt:lpstr>Mémoire court terme : Mémoire de travail</vt:lpstr>
      <vt:lpstr>Mémoire long terme: Mémoire Episodique</vt:lpstr>
      <vt:lpstr>Mémoire long terme: Mémoire Sémantique</vt:lpstr>
      <vt:lpstr>Mémoire long terme: Mémoire Procédurale</vt:lpstr>
      <vt:lpstr>Mémoire long terme: Mémoire Perceptive</vt:lpstr>
      <vt:lpstr>Les Mémoire et Cognition</vt:lpstr>
      <vt:lpstr>Cognition appliqué à la Mémoire</vt:lpstr>
      <vt:lpstr>Cognition appliqué à la Mémoire</vt:lpstr>
      <vt:lpstr>Cognition appliqué à la Mémoire</vt:lpstr>
      <vt:lpstr>Cognition appliqué à la Mémoire</vt:lpstr>
      <vt:lpstr>Cognition appliqué à la Mémoire</vt:lpstr>
      <vt:lpstr>Dernier exercice !   </vt:lpstr>
      <vt:lpstr>Exercice: Retenir la liste de mot</vt:lpstr>
      <vt:lpstr>Interrogation </vt:lpstr>
      <vt:lpstr>Biais Cognitifs</vt:lpstr>
      <vt:lpstr>Biais Cognitif: L’ancrage</vt:lpstr>
      <vt:lpstr>Biais Cognitive: Biais du prix</vt:lpstr>
      <vt:lpstr>Biais Cognitive: Biais du prix</vt:lpstr>
      <vt:lpstr>Biais Cognitive: Biais du prix</vt:lpstr>
      <vt:lpstr>Biais Cognitive: Biais du prix</vt:lpstr>
      <vt:lpstr>Biais Cognitive: Effet leurre</vt:lpstr>
      <vt:lpstr>Biais Cognitive: Effet leurre</vt:lpstr>
      <vt:lpstr>Biais Cognitive: Effet leurre</vt:lpstr>
      <vt:lpstr>Biais Cognitive: Inversion à la perte</vt:lpstr>
      <vt:lpstr>Biais Cognitive: Inversion à la perte</vt:lpstr>
      <vt:lpstr>Biais Cognitive: Biais de cadrage</vt:lpstr>
      <vt:lpstr>Biais Cognitive: Biais de cadrage</vt:lpstr>
      <vt:lpstr>Biais Cognitive: Biais de cadrage</vt:lpstr>
      <vt:lpstr>Biais Cognitive: Biais de cadrage</vt:lpstr>
      <vt:lpstr>Biais Cognitive: Biais de cadrage</vt:lpstr>
      <vt:lpstr>Interrogation </vt:lpstr>
      <vt:lpstr>Conclusion</vt:lpstr>
      <vt:lpstr>Merci :)</vt:lpstr>
      <vt:lpstr>Source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Ergonomie et Facteur Humain</dc:title>
  <dc:creator>Moi</dc:creator>
  <cp:lastModifiedBy>Moi</cp:lastModifiedBy>
  <cp:revision>40</cp:revision>
  <dcterms:created xsi:type="dcterms:W3CDTF">2019-01-31T07:53:21Z</dcterms:created>
  <dcterms:modified xsi:type="dcterms:W3CDTF">2019-02-01T07:39:31Z</dcterms:modified>
</cp:coreProperties>
</file>