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12" r:id="rId2"/>
    <p:sldId id="313" r:id="rId3"/>
    <p:sldId id="257" r:id="rId4"/>
    <p:sldId id="258" r:id="rId5"/>
    <p:sldId id="259" r:id="rId6"/>
    <p:sldId id="260" r:id="rId7"/>
    <p:sldId id="261" r:id="rId8"/>
    <p:sldId id="262" r:id="rId9"/>
    <p:sldId id="263" r:id="rId10"/>
    <p:sldId id="264" r:id="rId11"/>
    <p:sldId id="272" r:id="rId12"/>
    <p:sldId id="273" r:id="rId13"/>
    <p:sldId id="274" r:id="rId14"/>
    <p:sldId id="275" r:id="rId15"/>
    <p:sldId id="276" r:id="rId16"/>
    <p:sldId id="266" r:id="rId17"/>
    <p:sldId id="268" r:id="rId18"/>
    <p:sldId id="269" r:id="rId19"/>
    <p:sldId id="270" r:id="rId20"/>
    <p:sldId id="271"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11" r:id="rId38"/>
    <p:sldId id="295" r:id="rId39"/>
    <p:sldId id="296" r:id="rId40"/>
    <p:sldId id="310"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8" r:id="rId54"/>
    <p:sldId id="317"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09" autoAdjust="0"/>
    <p:restoredTop sz="91185" autoAdjust="0"/>
  </p:normalViewPr>
  <p:slideViewPr>
    <p:cSldViewPr snapToGrid="0">
      <p:cViewPr>
        <p:scale>
          <a:sx n="66" d="100"/>
          <a:sy n="66" d="100"/>
        </p:scale>
        <p:origin x="-728" y="5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notesMaster" Target="notesMasters/notes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37E07D-AFB0-4456-8831-BA4F2559D6F7}" type="datetimeFigureOut">
              <a:rPr lang="fr-FR" smtClean="0"/>
              <a:t>19/02/16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42631-EB35-4078-A714-82B2812F1001}" type="slidenum">
              <a:rPr lang="fr-FR" smtClean="0"/>
              <a:t>‹#›</a:t>
            </a:fld>
            <a:endParaRPr lang="fr-FR"/>
          </a:p>
        </p:txBody>
      </p:sp>
    </p:spTree>
    <p:extLst>
      <p:ext uri="{BB962C8B-B14F-4D97-AF65-F5344CB8AC3E}">
        <p14:creationId xmlns:p14="http://schemas.microsoft.com/office/powerpoint/2010/main" val="2119198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A42631-EB35-4078-A714-82B2812F1001}" type="slidenum">
              <a:rPr lang="fr-FR" smtClean="0"/>
              <a:t>2</a:t>
            </a:fld>
            <a:endParaRPr lang="fr-FR"/>
          </a:p>
        </p:txBody>
      </p:sp>
    </p:spTree>
    <p:extLst>
      <p:ext uri="{BB962C8B-B14F-4D97-AF65-F5344CB8AC3E}">
        <p14:creationId xmlns:p14="http://schemas.microsoft.com/office/powerpoint/2010/main" val="220333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2A42631-EB35-4078-A714-82B2812F1001}" type="slidenum">
              <a:rPr lang="fr-FR" smtClean="0"/>
              <a:t>3</a:t>
            </a:fld>
            <a:endParaRPr lang="fr-FR"/>
          </a:p>
        </p:txBody>
      </p:sp>
    </p:spTree>
    <p:extLst>
      <p:ext uri="{BB962C8B-B14F-4D97-AF65-F5344CB8AC3E}">
        <p14:creationId xmlns:p14="http://schemas.microsoft.com/office/powerpoint/2010/main" val="270788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altLang="fr-FR" dirty="0" smtClean="0"/>
          </a:p>
        </p:txBody>
      </p:sp>
      <p:sp>
        <p:nvSpPr>
          <p:cNvPr id="4" name="Espace réservé du numéro de diapositive 3"/>
          <p:cNvSpPr>
            <a:spLocks noGrp="1"/>
          </p:cNvSpPr>
          <p:nvPr>
            <p:ph type="sldNum" sz="quarter" idx="10"/>
          </p:nvPr>
        </p:nvSpPr>
        <p:spPr/>
        <p:txBody>
          <a:bodyPr/>
          <a:lstStyle/>
          <a:p>
            <a:fld id="{A2A42631-EB35-4078-A714-82B2812F1001}" type="slidenum">
              <a:rPr lang="fr-FR" smtClean="0"/>
              <a:t>4</a:t>
            </a:fld>
            <a:endParaRPr lang="fr-FR"/>
          </a:p>
        </p:txBody>
      </p:sp>
    </p:spTree>
    <p:extLst>
      <p:ext uri="{BB962C8B-B14F-4D97-AF65-F5344CB8AC3E}">
        <p14:creationId xmlns:p14="http://schemas.microsoft.com/office/powerpoint/2010/main" val="3094290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A42631-EB35-4078-A714-82B2812F1001}" type="slidenum">
              <a:rPr lang="fr-FR" smtClean="0"/>
              <a:t>6</a:t>
            </a:fld>
            <a:endParaRPr lang="fr-FR"/>
          </a:p>
        </p:txBody>
      </p:sp>
    </p:spTree>
    <p:extLst>
      <p:ext uri="{BB962C8B-B14F-4D97-AF65-F5344CB8AC3E}">
        <p14:creationId xmlns:p14="http://schemas.microsoft.com/office/powerpoint/2010/main" val="3620761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A42631-EB35-4078-A714-82B2812F1001}" type="slidenum">
              <a:rPr lang="fr-FR" smtClean="0"/>
              <a:t>7</a:t>
            </a:fld>
            <a:endParaRPr lang="fr-FR"/>
          </a:p>
        </p:txBody>
      </p:sp>
    </p:spTree>
    <p:extLst>
      <p:ext uri="{BB962C8B-B14F-4D97-AF65-F5344CB8AC3E}">
        <p14:creationId xmlns:p14="http://schemas.microsoft.com/office/powerpoint/2010/main" val="368494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A42631-EB35-4078-A714-82B2812F1001}" type="slidenum">
              <a:rPr lang="fr-FR" smtClean="0"/>
              <a:t>46</a:t>
            </a:fld>
            <a:endParaRPr lang="fr-FR"/>
          </a:p>
        </p:txBody>
      </p:sp>
    </p:spTree>
    <p:extLst>
      <p:ext uri="{BB962C8B-B14F-4D97-AF65-F5344CB8AC3E}">
        <p14:creationId xmlns:p14="http://schemas.microsoft.com/office/powerpoint/2010/main" val="3059054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a:p>
            <a:endParaRPr lang="fr-FR" dirty="0" smtClean="0"/>
          </a:p>
          <a:p>
            <a:pPr marL="0" indent="0">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2A42631-EB35-4078-A714-82B2812F1001}" type="slidenum">
              <a:rPr lang="fr-FR" smtClean="0"/>
              <a:t>47</a:t>
            </a:fld>
            <a:endParaRPr lang="fr-FR"/>
          </a:p>
        </p:txBody>
      </p:sp>
    </p:spTree>
    <p:extLst>
      <p:ext uri="{BB962C8B-B14F-4D97-AF65-F5344CB8AC3E}">
        <p14:creationId xmlns:p14="http://schemas.microsoft.com/office/powerpoint/2010/main" val="958931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kern="1200" baseline="0" dirty="0" smtClean="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2A42631-EB35-4078-A714-82B2812F1001}" type="slidenum">
              <a:rPr lang="fr-FR" smtClean="0"/>
              <a:t>51</a:t>
            </a:fld>
            <a:endParaRPr lang="fr-FR"/>
          </a:p>
        </p:txBody>
      </p:sp>
    </p:spTree>
    <p:extLst>
      <p:ext uri="{BB962C8B-B14F-4D97-AF65-F5344CB8AC3E}">
        <p14:creationId xmlns:p14="http://schemas.microsoft.com/office/powerpoint/2010/main" val="263800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2A42631-EB35-4078-A714-82B2812F1001}" type="slidenum">
              <a:rPr lang="fr-FR" smtClean="0"/>
              <a:t>52</a:t>
            </a:fld>
            <a:endParaRPr lang="fr-FR"/>
          </a:p>
        </p:txBody>
      </p:sp>
    </p:spTree>
    <p:extLst>
      <p:ext uri="{BB962C8B-B14F-4D97-AF65-F5344CB8AC3E}">
        <p14:creationId xmlns:p14="http://schemas.microsoft.com/office/powerpoint/2010/main" val="1688825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6350DA2-FC39-4C75-BE00-B1CD505E47AC}" type="datetime1">
              <a:rPr lang="fr-FR" smtClean="0"/>
              <a:t>19/02/16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59CEAF-9298-40F5-843A-399772D46C8E}" type="slidenum">
              <a:rPr lang="fr-FR" smtClean="0"/>
              <a:t>‹#›</a:t>
            </a:fld>
            <a:endParaRPr lang="fr-FR"/>
          </a:p>
        </p:txBody>
      </p:sp>
    </p:spTree>
    <p:extLst>
      <p:ext uri="{BB962C8B-B14F-4D97-AF65-F5344CB8AC3E}">
        <p14:creationId xmlns:p14="http://schemas.microsoft.com/office/powerpoint/2010/main" val="2518239099"/>
      </p:ext>
    </p:extLst>
  </p:cSld>
  <p:clrMapOvr>
    <a:masterClrMapping/>
  </p:clrMapOvr>
  <p:transition xmlns:p14="http://schemas.microsoft.com/office/powerpoint/2010/mai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A9D042B-5D29-4C55-92B9-26DD94C60438}" type="datetime1">
              <a:rPr lang="fr-FR" smtClean="0"/>
              <a:t>19/02/16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59CEAF-9298-40F5-843A-399772D46C8E}" type="slidenum">
              <a:rPr lang="fr-FR" smtClean="0"/>
              <a:t>‹#›</a:t>
            </a:fld>
            <a:endParaRPr lang="fr-FR"/>
          </a:p>
        </p:txBody>
      </p:sp>
    </p:spTree>
    <p:extLst>
      <p:ext uri="{BB962C8B-B14F-4D97-AF65-F5344CB8AC3E}">
        <p14:creationId xmlns:p14="http://schemas.microsoft.com/office/powerpoint/2010/main" val="597336125"/>
      </p:ext>
    </p:extLst>
  </p:cSld>
  <p:clrMapOvr>
    <a:masterClrMapping/>
  </p:clrMapOvr>
  <p:transition xmlns:p14="http://schemas.microsoft.com/office/powerpoint/2010/mai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56CDF3A-64BC-410B-9736-ABB97BB8594D}" type="datetime1">
              <a:rPr lang="fr-FR" smtClean="0"/>
              <a:t>19/02/16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59CEAF-9298-40F5-843A-399772D46C8E}" type="slidenum">
              <a:rPr lang="fr-FR" smtClean="0"/>
              <a:t>‹#›</a:t>
            </a:fld>
            <a:endParaRPr lang="fr-FR"/>
          </a:p>
        </p:txBody>
      </p:sp>
    </p:spTree>
    <p:extLst>
      <p:ext uri="{BB962C8B-B14F-4D97-AF65-F5344CB8AC3E}">
        <p14:creationId xmlns:p14="http://schemas.microsoft.com/office/powerpoint/2010/main" val="255810146"/>
      </p:ext>
    </p:extLst>
  </p:cSld>
  <p:clrMapOvr>
    <a:masterClrMapping/>
  </p:clrMapOvr>
  <p:transition xmlns:p14="http://schemas.microsoft.com/office/powerpoint/2010/mai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67A6E92-AA50-45D0-BD2E-A82F9B26F95D}" type="datetime1">
              <a:rPr lang="fr-FR" smtClean="0"/>
              <a:t>19/02/16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59CEAF-9298-40F5-843A-399772D46C8E}" type="slidenum">
              <a:rPr lang="fr-FR" smtClean="0"/>
              <a:t>‹#›</a:t>
            </a:fld>
            <a:endParaRPr lang="fr-FR"/>
          </a:p>
        </p:txBody>
      </p:sp>
      <p:pic>
        <p:nvPicPr>
          <p:cNvPr id="11" name="Imag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82018"/>
          <a:stretch/>
        </p:blipFill>
        <p:spPr>
          <a:xfrm>
            <a:off x="64131" y="43585"/>
            <a:ext cx="894469" cy="1249545"/>
          </a:xfrm>
          <a:prstGeom prst="rect">
            <a:avLst/>
          </a:prstGeom>
          <a:effectLst>
            <a:softEdge rad="63500"/>
          </a:effectLst>
        </p:spPr>
      </p:pic>
      <p:pic>
        <p:nvPicPr>
          <p:cNvPr id="12" name="Imag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4793" y="43584"/>
            <a:ext cx="4974100" cy="1249545"/>
          </a:xfrm>
          <a:prstGeom prst="rect">
            <a:avLst/>
          </a:prstGeom>
          <a:effectLst>
            <a:softEdge rad="63500"/>
          </a:effectLst>
        </p:spPr>
      </p:pic>
      <p:grpSp>
        <p:nvGrpSpPr>
          <p:cNvPr id="13" name="Groupe 12"/>
          <p:cNvGrpSpPr/>
          <p:nvPr userDrawn="1"/>
        </p:nvGrpSpPr>
        <p:grpSpPr>
          <a:xfrm>
            <a:off x="-106265" y="6699346"/>
            <a:ext cx="12383430" cy="306572"/>
            <a:chOff x="-106265" y="6699346"/>
            <a:chExt cx="12383430" cy="306572"/>
          </a:xfrm>
        </p:grpSpPr>
        <p:pic>
          <p:nvPicPr>
            <p:cNvPr id="14" name="Image 13"/>
            <p:cNvPicPr>
              <a:picLocks noChangeAspect="1"/>
            </p:cNvPicPr>
            <p:nvPr/>
          </p:nvPicPr>
          <p:blipFill rotWithShape="1">
            <a:blip r:embed="rId3" cstate="print">
              <a:extLst>
                <a:ext uri="{28A0092B-C50C-407E-A947-70E740481C1C}">
                  <a14:useLocalDpi xmlns:a14="http://schemas.microsoft.com/office/drawing/2010/main" val="0"/>
                </a:ext>
              </a:extLst>
            </a:blip>
            <a:srcRect b="75465"/>
            <a:stretch/>
          </p:blipFill>
          <p:spPr>
            <a:xfrm>
              <a:off x="-106265" y="6699347"/>
              <a:ext cx="4974100" cy="306571"/>
            </a:xfrm>
            <a:prstGeom prst="rect">
              <a:avLst/>
            </a:prstGeom>
            <a:effectLst>
              <a:softEdge rad="63500"/>
            </a:effectLst>
          </p:spPr>
        </p:pic>
        <p:pic>
          <p:nvPicPr>
            <p:cNvPr id="15" name="Image 14"/>
            <p:cNvPicPr>
              <a:picLocks noChangeAspect="1"/>
            </p:cNvPicPr>
            <p:nvPr/>
          </p:nvPicPr>
          <p:blipFill rotWithShape="1">
            <a:blip r:embed="rId4" cstate="print">
              <a:extLst>
                <a:ext uri="{28A0092B-C50C-407E-A947-70E740481C1C}">
                  <a14:useLocalDpi xmlns:a14="http://schemas.microsoft.com/office/drawing/2010/main" val="0"/>
                </a:ext>
              </a:extLst>
            </a:blip>
            <a:srcRect b="76542"/>
            <a:stretch/>
          </p:blipFill>
          <p:spPr>
            <a:xfrm>
              <a:off x="4739158" y="6699347"/>
              <a:ext cx="4974100" cy="293123"/>
            </a:xfrm>
            <a:prstGeom prst="rect">
              <a:avLst/>
            </a:prstGeom>
            <a:effectLst>
              <a:softEdge rad="63500"/>
            </a:effectLst>
          </p:spPr>
        </p:pic>
        <p:pic>
          <p:nvPicPr>
            <p:cNvPr id="16" name="Image 15"/>
            <p:cNvPicPr>
              <a:picLocks noChangeAspect="1"/>
            </p:cNvPicPr>
            <p:nvPr/>
          </p:nvPicPr>
          <p:blipFill rotWithShape="1">
            <a:blip r:embed="rId4" cstate="print">
              <a:extLst>
                <a:ext uri="{28A0092B-C50C-407E-A947-70E740481C1C}">
                  <a14:useLocalDpi xmlns:a14="http://schemas.microsoft.com/office/drawing/2010/main" val="0"/>
                </a:ext>
              </a:extLst>
            </a:blip>
            <a:srcRect t="1" r="45868" b="78693"/>
            <a:stretch/>
          </p:blipFill>
          <p:spPr>
            <a:xfrm>
              <a:off x="9584581" y="6699346"/>
              <a:ext cx="2692584" cy="266230"/>
            </a:xfrm>
            <a:prstGeom prst="rect">
              <a:avLst/>
            </a:prstGeom>
            <a:effectLst>
              <a:softEdge rad="63500"/>
            </a:effectLst>
          </p:spPr>
        </p:pic>
      </p:grpSp>
    </p:spTree>
    <p:extLst>
      <p:ext uri="{BB962C8B-B14F-4D97-AF65-F5344CB8AC3E}">
        <p14:creationId xmlns:p14="http://schemas.microsoft.com/office/powerpoint/2010/main" val="725443176"/>
      </p:ext>
    </p:extLst>
  </p:cSld>
  <p:clrMapOvr>
    <a:masterClrMapping/>
  </p:clrMapOvr>
  <p:transition xmlns:p14="http://schemas.microsoft.com/office/powerpoint/2010/mai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9DC5998-093D-493D-A0F9-F54E3BAD0F90}" type="datetime1">
              <a:rPr lang="fr-FR" smtClean="0"/>
              <a:t>19/02/16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759CEAF-9298-40F5-843A-399772D46C8E}" type="slidenum">
              <a:rPr lang="fr-FR" smtClean="0"/>
              <a:t>‹#›</a:t>
            </a:fld>
            <a:endParaRPr lang="fr-FR"/>
          </a:p>
        </p:txBody>
      </p:sp>
    </p:spTree>
    <p:extLst>
      <p:ext uri="{BB962C8B-B14F-4D97-AF65-F5344CB8AC3E}">
        <p14:creationId xmlns:p14="http://schemas.microsoft.com/office/powerpoint/2010/main" val="2790393852"/>
      </p:ext>
    </p:extLst>
  </p:cSld>
  <p:clrMapOvr>
    <a:masterClrMapping/>
  </p:clrMapOvr>
  <p:transition xmlns:p14="http://schemas.microsoft.com/office/powerpoint/2010/mai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14E7430-3487-4821-A2D0-24DB34616AFA}" type="datetime1">
              <a:rPr lang="fr-FR" smtClean="0"/>
              <a:t>19/02/16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59CEAF-9298-40F5-843A-399772D46C8E}" type="slidenum">
              <a:rPr lang="fr-FR" smtClean="0"/>
              <a:t>‹#›</a:t>
            </a:fld>
            <a:endParaRPr lang="fr-FR"/>
          </a:p>
        </p:txBody>
      </p:sp>
    </p:spTree>
    <p:extLst>
      <p:ext uri="{BB962C8B-B14F-4D97-AF65-F5344CB8AC3E}">
        <p14:creationId xmlns:p14="http://schemas.microsoft.com/office/powerpoint/2010/main" val="3249488758"/>
      </p:ext>
    </p:extLst>
  </p:cSld>
  <p:clrMapOvr>
    <a:masterClrMapping/>
  </p:clrMapOvr>
  <p:transition xmlns:p14="http://schemas.microsoft.com/office/powerpoint/2010/mai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514C479-A175-4F16-B2B3-FF2D800A1192}" type="datetime1">
              <a:rPr lang="fr-FR" smtClean="0"/>
              <a:t>19/02/16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759CEAF-9298-40F5-843A-399772D46C8E}" type="slidenum">
              <a:rPr lang="fr-FR" smtClean="0"/>
              <a:t>‹#›</a:t>
            </a:fld>
            <a:endParaRPr lang="fr-FR"/>
          </a:p>
        </p:txBody>
      </p:sp>
    </p:spTree>
    <p:extLst>
      <p:ext uri="{BB962C8B-B14F-4D97-AF65-F5344CB8AC3E}">
        <p14:creationId xmlns:p14="http://schemas.microsoft.com/office/powerpoint/2010/main" val="118287935"/>
      </p:ext>
    </p:extLst>
  </p:cSld>
  <p:clrMapOvr>
    <a:masterClrMapping/>
  </p:clrMapOvr>
  <p:transition xmlns:p14="http://schemas.microsoft.com/office/powerpoint/2010/mai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495AB7C-ACC8-4287-9F7D-B97AD65D5250}" type="datetime1">
              <a:rPr lang="fr-FR" smtClean="0"/>
              <a:t>19/02/16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759CEAF-9298-40F5-843A-399772D46C8E}" type="slidenum">
              <a:rPr lang="fr-FR" smtClean="0"/>
              <a:t>‹#›</a:t>
            </a:fld>
            <a:endParaRPr lang="fr-FR"/>
          </a:p>
        </p:txBody>
      </p:sp>
      <p:grpSp>
        <p:nvGrpSpPr>
          <p:cNvPr id="7" name="Groupe 6"/>
          <p:cNvGrpSpPr/>
          <p:nvPr userDrawn="1"/>
        </p:nvGrpSpPr>
        <p:grpSpPr>
          <a:xfrm>
            <a:off x="-106265" y="6699346"/>
            <a:ext cx="12383430" cy="306572"/>
            <a:chOff x="-106265" y="6699346"/>
            <a:chExt cx="12383430" cy="306572"/>
          </a:xfrm>
        </p:grpSpPr>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b="75465"/>
            <a:stretch/>
          </p:blipFill>
          <p:spPr>
            <a:xfrm>
              <a:off x="-106265" y="6699347"/>
              <a:ext cx="4974100" cy="306571"/>
            </a:xfrm>
            <a:prstGeom prst="rect">
              <a:avLst/>
            </a:prstGeom>
            <a:effectLst>
              <a:softEdge rad="63500"/>
            </a:effectLst>
          </p:spPr>
        </p:pic>
        <p:pic>
          <p:nvPicPr>
            <p:cNvPr id="9" name="Image 8"/>
            <p:cNvPicPr>
              <a:picLocks noChangeAspect="1"/>
            </p:cNvPicPr>
            <p:nvPr/>
          </p:nvPicPr>
          <p:blipFill rotWithShape="1">
            <a:blip r:embed="rId4" cstate="print">
              <a:extLst>
                <a:ext uri="{28A0092B-C50C-407E-A947-70E740481C1C}">
                  <a14:useLocalDpi xmlns:a14="http://schemas.microsoft.com/office/drawing/2010/main" val="0"/>
                </a:ext>
              </a:extLst>
            </a:blip>
            <a:srcRect b="76542"/>
            <a:stretch/>
          </p:blipFill>
          <p:spPr>
            <a:xfrm>
              <a:off x="4739158" y="6699347"/>
              <a:ext cx="4974100" cy="293123"/>
            </a:xfrm>
            <a:prstGeom prst="rect">
              <a:avLst/>
            </a:prstGeom>
            <a:effectLst>
              <a:softEdge rad="63500"/>
            </a:effectLst>
          </p:spPr>
        </p:pic>
        <p:pic>
          <p:nvPicPr>
            <p:cNvPr id="10" name="Image 9"/>
            <p:cNvPicPr>
              <a:picLocks noChangeAspect="1"/>
            </p:cNvPicPr>
            <p:nvPr/>
          </p:nvPicPr>
          <p:blipFill rotWithShape="1">
            <a:blip r:embed="rId4" cstate="print">
              <a:extLst>
                <a:ext uri="{28A0092B-C50C-407E-A947-70E740481C1C}">
                  <a14:useLocalDpi xmlns:a14="http://schemas.microsoft.com/office/drawing/2010/main" val="0"/>
                </a:ext>
              </a:extLst>
            </a:blip>
            <a:srcRect t="1" r="45868" b="78693"/>
            <a:stretch/>
          </p:blipFill>
          <p:spPr>
            <a:xfrm>
              <a:off x="9584581" y="6699346"/>
              <a:ext cx="2692584" cy="266230"/>
            </a:xfrm>
            <a:prstGeom prst="rect">
              <a:avLst/>
            </a:prstGeom>
            <a:effectLst>
              <a:softEdge rad="63500"/>
            </a:effectLst>
          </p:spPr>
        </p:pic>
      </p:grpSp>
    </p:spTree>
    <p:extLst>
      <p:ext uri="{BB962C8B-B14F-4D97-AF65-F5344CB8AC3E}">
        <p14:creationId xmlns:p14="http://schemas.microsoft.com/office/powerpoint/2010/main" val="203527533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Espace réservé de la date 1"/>
          <p:cNvSpPr>
            <a:spLocks noGrp="1"/>
          </p:cNvSpPr>
          <p:nvPr>
            <p:ph type="dt" sz="half" idx="10"/>
          </p:nvPr>
        </p:nvSpPr>
        <p:spPr/>
        <p:txBody>
          <a:bodyPr/>
          <a:lstStyle/>
          <a:p>
            <a:fld id="{CE5FB3B9-B424-4C1B-B812-9B0FFF4F1A40}" type="datetime1">
              <a:rPr lang="fr-FR" smtClean="0"/>
              <a:t>19/02/16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759CEAF-9298-40F5-843A-399772D46C8E}" type="slidenum">
              <a:rPr lang="fr-FR" smtClean="0"/>
              <a:t>‹#›</a:t>
            </a:fld>
            <a:endParaRPr lang="fr-FR"/>
          </a:p>
        </p:txBody>
      </p:sp>
      <p:pic>
        <p:nvPicPr>
          <p:cNvPr id="9" name="Image 8"/>
          <p:cNvPicPr>
            <a:picLocks noChangeAspect="1"/>
          </p:cNvPicPr>
          <p:nvPr userDrawn="1"/>
        </p:nvPicPr>
        <p:blipFill rotWithShape="1">
          <a:blip r:embed="rId3" cstate="print">
            <a:extLst>
              <a:ext uri="{28A0092B-C50C-407E-A947-70E740481C1C}">
                <a14:useLocalDpi xmlns:a14="http://schemas.microsoft.com/office/drawing/2010/main" val="0"/>
              </a:ext>
            </a:extLst>
          </a:blip>
          <a:srcRect l="82018"/>
          <a:stretch/>
        </p:blipFill>
        <p:spPr>
          <a:xfrm>
            <a:off x="64131" y="43585"/>
            <a:ext cx="894469" cy="1249545"/>
          </a:xfrm>
          <a:prstGeom prst="rect">
            <a:avLst/>
          </a:prstGeom>
          <a:effectLst>
            <a:softEdge rad="63500"/>
          </a:effectLst>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94793" y="43584"/>
            <a:ext cx="4974100" cy="1249545"/>
          </a:xfrm>
          <a:prstGeom prst="rect">
            <a:avLst/>
          </a:prstGeom>
          <a:effectLst>
            <a:softEdge rad="63500"/>
          </a:effectLst>
        </p:spPr>
      </p:pic>
      <p:grpSp>
        <p:nvGrpSpPr>
          <p:cNvPr id="11" name="Groupe 10"/>
          <p:cNvGrpSpPr/>
          <p:nvPr userDrawn="1"/>
        </p:nvGrpSpPr>
        <p:grpSpPr>
          <a:xfrm>
            <a:off x="-106265" y="6699346"/>
            <a:ext cx="12383430" cy="306572"/>
            <a:chOff x="-106265" y="6699346"/>
            <a:chExt cx="12383430" cy="306572"/>
          </a:xfrm>
        </p:grpSpPr>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b="75465"/>
            <a:stretch/>
          </p:blipFill>
          <p:spPr>
            <a:xfrm>
              <a:off x="-106265" y="6699347"/>
              <a:ext cx="4974100" cy="306571"/>
            </a:xfrm>
            <a:prstGeom prst="rect">
              <a:avLst/>
            </a:prstGeom>
            <a:effectLst>
              <a:softEdge rad="63500"/>
            </a:effectLst>
          </p:spPr>
        </p:pic>
        <p:pic>
          <p:nvPicPr>
            <p:cNvPr id="13" name="Image 12"/>
            <p:cNvPicPr>
              <a:picLocks noChangeAspect="1"/>
            </p:cNvPicPr>
            <p:nvPr/>
          </p:nvPicPr>
          <p:blipFill rotWithShape="1">
            <a:blip r:embed="rId4" cstate="print">
              <a:extLst>
                <a:ext uri="{28A0092B-C50C-407E-A947-70E740481C1C}">
                  <a14:useLocalDpi xmlns:a14="http://schemas.microsoft.com/office/drawing/2010/main" val="0"/>
                </a:ext>
              </a:extLst>
            </a:blip>
            <a:srcRect b="76542"/>
            <a:stretch/>
          </p:blipFill>
          <p:spPr>
            <a:xfrm>
              <a:off x="4739158" y="6699347"/>
              <a:ext cx="4974100" cy="293123"/>
            </a:xfrm>
            <a:prstGeom prst="rect">
              <a:avLst/>
            </a:prstGeom>
            <a:effectLst>
              <a:softEdge rad="63500"/>
            </a:effectLst>
          </p:spPr>
        </p:pic>
        <p:pic>
          <p:nvPicPr>
            <p:cNvPr id="14" name="Image 13"/>
            <p:cNvPicPr>
              <a:picLocks noChangeAspect="1"/>
            </p:cNvPicPr>
            <p:nvPr/>
          </p:nvPicPr>
          <p:blipFill rotWithShape="1">
            <a:blip r:embed="rId4" cstate="print">
              <a:extLst>
                <a:ext uri="{28A0092B-C50C-407E-A947-70E740481C1C}">
                  <a14:useLocalDpi xmlns:a14="http://schemas.microsoft.com/office/drawing/2010/main" val="0"/>
                </a:ext>
              </a:extLst>
            </a:blip>
            <a:srcRect t="1" r="45868" b="78693"/>
            <a:stretch/>
          </p:blipFill>
          <p:spPr>
            <a:xfrm>
              <a:off x="9584581" y="6699346"/>
              <a:ext cx="2692584" cy="266230"/>
            </a:xfrm>
            <a:prstGeom prst="rect">
              <a:avLst/>
            </a:prstGeom>
            <a:effectLst>
              <a:softEdge rad="63500"/>
            </a:effectLst>
          </p:spPr>
        </p:pic>
      </p:grpSp>
    </p:spTree>
    <p:extLst>
      <p:ext uri="{BB962C8B-B14F-4D97-AF65-F5344CB8AC3E}">
        <p14:creationId xmlns:p14="http://schemas.microsoft.com/office/powerpoint/2010/main" val="42868943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9EDF75-4131-48A1-9887-A6CBE95975FE}" type="datetime1">
              <a:rPr lang="fr-FR" smtClean="0"/>
              <a:t>19/02/16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59CEAF-9298-40F5-843A-399772D46C8E}" type="slidenum">
              <a:rPr lang="fr-FR" smtClean="0"/>
              <a:t>‹#›</a:t>
            </a:fld>
            <a:endParaRPr lang="fr-FR"/>
          </a:p>
        </p:txBody>
      </p:sp>
    </p:spTree>
    <p:extLst>
      <p:ext uri="{BB962C8B-B14F-4D97-AF65-F5344CB8AC3E}">
        <p14:creationId xmlns:p14="http://schemas.microsoft.com/office/powerpoint/2010/main" val="841051546"/>
      </p:ext>
    </p:extLst>
  </p:cSld>
  <p:clrMapOvr>
    <a:masterClrMapping/>
  </p:clrMapOvr>
  <p:transition xmlns:p14="http://schemas.microsoft.com/office/powerpoint/2010/mai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21B9955-6035-42EA-AD0E-EA9B97C21263}" type="datetime1">
              <a:rPr lang="fr-FR" smtClean="0"/>
              <a:t>19/02/16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759CEAF-9298-40F5-843A-399772D46C8E}" type="slidenum">
              <a:rPr lang="fr-FR" smtClean="0"/>
              <a:t>‹#›</a:t>
            </a:fld>
            <a:endParaRPr lang="fr-FR"/>
          </a:p>
        </p:txBody>
      </p:sp>
    </p:spTree>
    <p:extLst>
      <p:ext uri="{BB962C8B-B14F-4D97-AF65-F5344CB8AC3E}">
        <p14:creationId xmlns:p14="http://schemas.microsoft.com/office/powerpoint/2010/main" val="1730497006"/>
      </p:ext>
    </p:extLst>
  </p:cSld>
  <p:clrMapOvr>
    <a:masterClrMapping/>
  </p:clrMapOvr>
  <p:transition xmlns:p14="http://schemas.microsoft.com/office/powerpoint/2010/main" spd="slow">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72570-5A36-46E9-BA60-C17D1A19DC27}" type="datetime1">
              <a:rPr lang="fr-FR" smtClean="0"/>
              <a:t>19/02/16</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9CEAF-9298-40F5-843A-399772D46C8E}" type="slidenum">
              <a:rPr lang="fr-FR" smtClean="0"/>
              <a:t>‹#›</a:t>
            </a:fld>
            <a:endParaRPr lang="fr-FR"/>
          </a:p>
        </p:txBody>
      </p:sp>
    </p:spTree>
    <p:extLst>
      <p:ext uri="{BB962C8B-B14F-4D97-AF65-F5344CB8AC3E}">
        <p14:creationId xmlns:p14="http://schemas.microsoft.com/office/powerpoint/2010/main" val="2756184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slow">
    <p:wipe/>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7" name="Image 6"/>
          <p:cNvPicPr>
            <a:picLocks noChangeAspect="1"/>
          </p:cNvPicPr>
          <p:nvPr/>
        </p:nvPicPr>
        <p:blipFill rotWithShape="1">
          <a:blip r:embed="rId2"/>
          <a:srcRect t="392"/>
          <a:stretch/>
        </p:blipFill>
        <p:spPr>
          <a:xfrm>
            <a:off x="0" y="0"/>
            <a:ext cx="12192000" cy="6858000"/>
          </a:xfrm>
          <a:prstGeom prst="rect">
            <a:avLst/>
          </a:prstGeom>
        </p:spPr>
      </p:pic>
      <p:sp>
        <p:nvSpPr>
          <p:cNvPr id="4" name="ZoneTexte 3"/>
          <p:cNvSpPr txBox="1"/>
          <p:nvPr/>
        </p:nvSpPr>
        <p:spPr>
          <a:xfrm>
            <a:off x="1622685" y="1839934"/>
            <a:ext cx="5441430" cy="523220"/>
          </a:xfrm>
          <a:prstGeom prst="rect">
            <a:avLst/>
          </a:prstGeom>
          <a:noFill/>
        </p:spPr>
        <p:txBody>
          <a:bodyPr wrap="square" rtlCol="0">
            <a:spAutoFit/>
          </a:bodyPr>
          <a:lstStyle/>
          <a:p>
            <a:endParaRPr lang="fr-FR" sz="2800" b="1" dirty="0"/>
          </a:p>
        </p:txBody>
      </p:sp>
      <p:sp>
        <p:nvSpPr>
          <p:cNvPr id="11" name="Zone de texte 2"/>
          <p:cNvSpPr txBox="1">
            <a:spLocks noChangeArrowheads="1"/>
          </p:cNvSpPr>
          <p:nvPr/>
        </p:nvSpPr>
        <p:spPr bwMode="auto">
          <a:xfrm>
            <a:off x="2010122" y="196882"/>
            <a:ext cx="2714625" cy="62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dirty="0" smtClean="0">
                <a:ln>
                  <a:noFill/>
                </a:ln>
                <a:solidFill>
                  <a:schemeClr val="bg1"/>
                </a:solidFill>
                <a:effectLst/>
                <a:latin typeface="Century Gothic" panose="020B0502020202020204" pitchFamily="34" charset="0"/>
                <a:ea typeface="Arial" panose="020B0604020202020204" pitchFamily="34" charset="0"/>
              </a:rPr>
              <a:t>Université Paris XIII</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fr-FR" altLang="fr-FR" sz="1400" b="1" i="0" u="none" strike="noStrike" cap="none" normalizeH="0" baseline="0" dirty="0" smtClean="0">
                <a:ln>
                  <a:noFill/>
                </a:ln>
                <a:solidFill>
                  <a:schemeClr val="bg1"/>
                </a:solidFill>
                <a:effectLst/>
                <a:latin typeface="Century Gothic" panose="020B0502020202020204" pitchFamily="34" charset="0"/>
                <a:ea typeface="Arial" panose="020B0604020202020204" pitchFamily="34" charset="0"/>
              </a:rPr>
              <a:t>Institut Galilée</a:t>
            </a:r>
            <a:endParaRPr kumimoji="0" lang="fr-FR" altLang="fr-FR" sz="1800" b="1" i="0" u="none" strike="noStrike" cap="none" normalizeH="0" baseline="0" dirty="0" smtClean="0">
              <a:ln>
                <a:noFill/>
              </a:ln>
              <a:solidFill>
                <a:schemeClr val="bg1"/>
              </a:solidFill>
              <a:effectLst/>
              <a:latin typeface="Arial" panose="020B0604020202020204" pitchFamily="34" charset="0"/>
            </a:endParaRPr>
          </a:p>
        </p:txBody>
      </p:sp>
      <p:pic>
        <p:nvPicPr>
          <p:cNvPr id="13" name="Image 12" descr="Afficher l'image d'origine"/>
          <p:cNvPicPr/>
          <p:nvPr/>
        </p:nvPicPr>
        <p:blipFill rotWithShape="1">
          <a:blip r:embed="rId3" cstate="print">
            <a:lum bright="70000" contrast="-70000"/>
            <a:extLst>
              <a:ext uri="{28A0092B-C50C-407E-A947-70E740481C1C}">
                <a14:useLocalDpi xmlns:a14="http://schemas.microsoft.com/office/drawing/2010/main" val="0"/>
              </a:ext>
            </a:extLst>
          </a:blip>
          <a:srcRect l="7655" r="12824"/>
          <a:stretch/>
        </p:blipFill>
        <p:spPr bwMode="auto">
          <a:xfrm>
            <a:off x="210285" y="172452"/>
            <a:ext cx="1799837" cy="564682"/>
          </a:xfrm>
          <a:prstGeom prst="rect">
            <a:avLst/>
          </a:prstGeom>
          <a:noFill/>
          <a:ln>
            <a:noFill/>
          </a:ln>
          <a:extLst>
            <a:ext uri="{53640926-AAD7-44d8-BBD7-CCE9431645EC}">
              <a14:shadowObscured xmlns:a14="http://schemas.microsoft.com/office/drawing/2010/main"/>
            </a:ext>
          </a:extLst>
        </p:spPr>
      </p:pic>
      <p:sp>
        <p:nvSpPr>
          <p:cNvPr id="14" name="Text Box 3"/>
          <p:cNvSpPr txBox="1">
            <a:spLocks noChangeArrowheads="1"/>
          </p:cNvSpPr>
          <p:nvPr/>
        </p:nvSpPr>
        <p:spPr bwMode="auto">
          <a:xfrm>
            <a:off x="403412" y="1948932"/>
            <a:ext cx="6512785"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ts val="600"/>
              </a:spcAft>
            </a:pPr>
            <a:r>
              <a:rPr lang="fr-FR" sz="3600" b="1" dirty="0" smtClean="0">
                <a:solidFill>
                  <a:schemeClr val="bg1"/>
                </a:solidFill>
                <a:latin typeface="Felix Titling" panose="04060505060202020A04" pitchFamily="82" charset="0"/>
                <a:ea typeface="DFKai-SB" panose="03000509000000000000" pitchFamily="65" charset="-120"/>
              </a:rPr>
              <a:t>Ergonomie </a:t>
            </a:r>
            <a:r>
              <a:rPr lang="fr-FR" sz="3600" b="1" dirty="0">
                <a:solidFill>
                  <a:schemeClr val="bg1"/>
                </a:solidFill>
                <a:latin typeface="Felix Titling" panose="04060505060202020A04" pitchFamily="82" charset="0"/>
                <a:ea typeface="DFKai-SB" panose="03000509000000000000" pitchFamily="65" charset="-120"/>
              </a:rPr>
              <a:t>et </a:t>
            </a:r>
            <a:endParaRPr lang="fr-FR" sz="3600" b="1" dirty="0" smtClean="0">
              <a:solidFill>
                <a:schemeClr val="bg1"/>
              </a:solidFill>
              <a:latin typeface="Felix Titling" panose="04060505060202020A04" pitchFamily="82" charset="0"/>
              <a:ea typeface="DFKai-SB" panose="03000509000000000000" pitchFamily="65" charset="-120"/>
            </a:endParaRPr>
          </a:p>
          <a:p>
            <a:pPr algn="r" eaLnBrk="0" fontAlgn="base" hangingPunct="0">
              <a:spcBef>
                <a:spcPct val="0"/>
              </a:spcBef>
              <a:spcAft>
                <a:spcPts val="600"/>
              </a:spcAft>
            </a:pPr>
            <a:r>
              <a:rPr lang="fr-FR" sz="3600" b="1" dirty="0" smtClean="0">
                <a:solidFill>
                  <a:schemeClr val="bg1"/>
                </a:solidFill>
                <a:latin typeface="Felix Titling" panose="04060505060202020A04" pitchFamily="82" charset="0"/>
                <a:ea typeface="DFKai-SB" panose="03000509000000000000" pitchFamily="65" charset="-120"/>
              </a:rPr>
              <a:t>facteurs humains</a:t>
            </a:r>
            <a:endParaRPr lang="fr-FR" sz="3600" b="1" dirty="0">
              <a:solidFill>
                <a:schemeClr val="bg1"/>
              </a:solidFill>
              <a:latin typeface="Felix Titling" panose="04060505060202020A04" pitchFamily="82" charset="0"/>
              <a:ea typeface="DFKai-SB" panose="03000509000000000000" pitchFamily="65" charset="-120"/>
            </a:endParaRPr>
          </a:p>
        </p:txBody>
      </p:sp>
      <p:graphicFrame>
        <p:nvGraphicFramePr>
          <p:cNvPr id="16" name="Tableau 15"/>
          <p:cNvGraphicFramePr>
            <a:graphicFrameLocks noGrp="1"/>
          </p:cNvGraphicFramePr>
          <p:nvPr>
            <p:extLst>
              <p:ext uri="{D42A27DB-BD31-4B8C-83A1-F6EECF244321}">
                <p14:modId xmlns:p14="http://schemas.microsoft.com/office/powerpoint/2010/main" val="3489097719"/>
              </p:ext>
            </p:extLst>
          </p:nvPr>
        </p:nvGraphicFramePr>
        <p:xfrm>
          <a:off x="2209213" y="4087304"/>
          <a:ext cx="3124947" cy="767080"/>
        </p:xfrm>
        <a:graphic>
          <a:graphicData uri="http://schemas.openxmlformats.org/drawingml/2006/table">
            <a:tbl>
              <a:tblPr firstRow="1" bandRow="1">
                <a:tableStyleId>{5940675A-B579-460E-94D1-54222C63F5DA}</a:tableStyleId>
              </a:tblPr>
              <a:tblGrid>
                <a:gridCol w="3124947"/>
              </a:tblGrid>
              <a:tr h="370840">
                <a:tc>
                  <a:txBody>
                    <a:bodyPr/>
                    <a:lstStyle/>
                    <a:p>
                      <a:pPr>
                        <a:lnSpc>
                          <a:spcPct val="100000"/>
                        </a:lnSpc>
                      </a:pPr>
                      <a:r>
                        <a:rPr kumimoji="0" lang="fr-FR" altLang="fr-FR" sz="1800" b="0" i="0" u="none" strike="noStrike" cap="none" normalizeH="0" baseline="0" dirty="0" smtClean="0">
                          <a:ln>
                            <a:noFill/>
                          </a:ln>
                          <a:solidFill>
                            <a:schemeClr val="tx1"/>
                          </a:solidFill>
                          <a:effectLst/>
                          <a:latin typeface="Felix Titling" panose="04060505060202020A04" pitchFamily="82" charset="0"/>
                          <a:ea typeface="DFKai-SB" panose="03000509000000000000" pitchFamily="65" charset="-120"/>
                        </a:rPr>
                        <a:t>Présenté  par</a:t>
                      </a:r>
                      <a:endParaRPr lang="fr-FR"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r">
                        <a:lnSpc>
                          <a:spcPct val="100000"/>
                        </a:lnSpc>
                      </a:pPr>
                      <a:r>
                        <a:rPr kumimoji="0" lang="fr-FR" altLang="fr-FR" sz="2000" b="1" i="0" u="none" strike="noStrike" cap="none" normalizeH="0" baseline="0" dirty="0" err="1" smtClean="0">
                          <a:ln>
                            <a:noFill/>
                          </a:ln>
                          <a:solidFill>
                            <a:schemeClr val="tx1"/>
                          </a:solidFill>
                          <a:effectLst/>
                          <a:latin typeface="Felix Titling" panose="04060505060202020A04" pitchFamily="82" charset="0"/>
                          <a:ea typeface="DFKai-SB" panose="03000509000000000000" pitchFamily="65" charset="-120"/>
                        </a:rPr>
                        <a:t>H</a:t>
                      </a:r>
                      <a:r>
                        <a:rPr kumimoji="0" lang="fr-FR" altLang="fr-FR" sz="1800" b="1" i="0" u="none" strike="noStrike" cap="none" normalizeH="0" baseline="0" dirty="0" err="1" smtClean="0">
                          <a:ln>
                            <a:noFill/>
                          </a:ln>
                          <a:solidFill>
                            <a:schemeClr val="tx1"/>
                          </a:solidFill>
                          <a:effectLst/>
                          <a:latin typeface="Felix Titling" panose="04060505060202020A04" pitchFamily="82" charset="0"/>
                          <a:ea typeface="DFKai-SB" panose="03000509000000000000" pitchFamily="65" charset="-120"/>
                        </a:rPr>
                        <a:t>ajar</a:t>
                      </a:r>
                      <a:r>
                        <a:rPr kumimoji="0" lang="fr-FR" altLang="fr-FR" sz="1800" b="1" i="0" u="none" strike="noStrike" cap="none" normalizeH="0" baseline="0" dirty="0" smtClean="0">
                          <a:ln>
                            <a:noFill/>
                          </a:ln>
                          <a:solidFill>
                            <a:schemeClr val="tx1"/>
                          </a:solidFill>
                          <a:effectLst/>
                          <a:latin typeface="Felix Titling" panose="04060505060202020A04" pitchFamily="82" charset="0"/>
                          <a:ea typeface="DFKai-SB" panose="03000509000000000000" pitchFamily="65" charset="-120"/>
                        </a:rPr>
                        <a:t> </a:t>
                      </a:r>
                      <a:r>
                        <a:rPr kumimoji="0" lang="fr-FR" altLang="fr-FR" sz="2000" b="1" i="0" u="none" strike="noStrike" cap="none" normalizeH="0" baseline="0" dirty="0" err="1" smtClean="0">
                          <a:ln>
                            <a:noFill/>
                          </a:ln>
                          <a:solidFill>
                            <a:schemeClr val="tx1"/>
                          </a:solidFill>
                          <a:effectLst/>
                          <a:latin typeface="Felix Titling" panose="04060505060202020A04" pitchFamily="82" charset="0"/>
                          <a:ea typeface="DFKai-SB" panose="03000509000000000000" pitchFamily="65" charset="-120"/>
                        </a:rPr>
                        <a:t>nakiri</a:t>
                      </a:r>
                      <a:endParaRPr lang="fr-FR" dirty="0"/>
                    </a:p>
                  </a:txBody>
                  <a:tcPr>
                    <a:lnL w="12700" cmpd="sng">
                      <a:noFill/>
                    </a:lnL>
                    <a:lnR w="12700" cmpd="sng">
                      <a:noFill/>
                    </a:lnR>
                    <a:lnT w="28575" cap="flat" cmpd="sng" algn="ctr">
                      <a:solidFill>
                        <a:schemeClr val="tx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7" name="Tableau 16"/>
          <p:cNvGraphicFramePr>
            <a:graphicFrameLocks noGrp="1"/>
          </p:cNvGraphicFramePr>
          <p:nvPr>
            <p:extLst>
              <p:ext uri="{D42A27DB-BD31-4B8C-83A1-F6EECF244321}">
                <p14:modId xmlns:p14="http://schemas.microsoft.com/office/powerpoint/2010/main" val="322274022"/>
              </p:ext>
            </p:extLst>
          </p:nvPr>
        </p:nvGraphicFramePr>
        <p:xfrm>
          <a:off x="3552228" y="5290820"/>
          <a:ext cx="3870549" cy="767080"/>
        </p:xfrm>
        <a:graphic>
          <a:graphicData uri="http://schemas.openxmlformats.org/drawingml/2006/table">
            <a:tbl>
              <a:tblPr firstRow="1" bandRow="1">
                <a:tableStyleId>{5940675A-B579-460E-94D1-54222C63F5DA}</a:tableStyleId>
              </a:tblPr>
              <a:tblGrid>
                <a:gridCol w="3870549"/>
              </a:tblGrid>
              <a:tr h="370840">
                <a:tc>
                  <a:txBody>
                    <a:bodyPr/>
                    <a:lstStyle/>
                    <a:p>
                      <a:pPr>
                        <a:lnSpc>
                          <a:spcPct val="100000"/>
                        </a:lnSpc>
                      </a:pPr>
                      <a:r>
                        <a:rPr kumimoji="0" lang="fr-FR" altLang="fr-FR" sz="1800" b="0" i="0" u="none" strike="noStrike" cap="none" normalizeH="0" baseline="0" dirty="0" smtClean="0">
                          <a:ln>
                            <a:noFill/>
                          </a:ln>
                          <a:solidFill>
                            <a:schemeClr val="tx1"/>
                          </a:solidFill>
                          <a:effectLst/>
                          <a:latin typeface="Felix Titling" panose="04060505060202020A04" pitchFamily="82" charset="0"/>
                          <a:ea typeface="DFKai-SB" panose="03000509000000000000" pitchFamily="65" charset="-120"/>
                        </a:rPr>
                        <a:t>Encadré  par</a:t>
                      </a:r>
                      <a:endParaRPr lang="fr-FR" dirty="0"/>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r">
                        <a:lnSpc>
                          <a:spcPct val="100000"/>
                        </a:lnSpc>
                      </a:pPr>
                      <a:r>
                        <a:rPr kumimoji="0" lang="fr-FR" altLang="fr-FR" sz="1800" b="1" i="0" u="none" strike="noStrike" cap="none" normalizeH="0" baseline="0" dirty="0" smtClean="0">
                          <a:ln>
                            <a:noFill/>
                          </a:ln>
                          <a:solidFill>
                            <a:schemeClr val="tx1"/>
                          </a:solidFill>
                          <a:effectLst/>
                          <a:latin typeface="Felix Titling" panose="04060505060202020A04" pitchFamily="82" charset="0"/>
                          <a:ea typeface="DFKai-SB" panose="03000509000000000000" pitchFamily="65" charset="-120"/>
                        </a:rPr>
                        <a:t>M</a:t>
                      </a:r>
                      <a:r>
                        <a:rPr kumimoji="0" lang="fr-FR" altLang="fr-FR" sz="1600" b="1" i="0" u="none" strike="noStrike" cap="none" normalizeH="0" baseline="0" dirty="0" smtClean="0">
                          <a:ln>
                            <a:noFill/>
                          </a:ln>
                          <a:solidFill>
                            <a:schemeClr val="tx1"/>
                          </a:solidFill>
                          <a:effectLst/>
                          <a:latin typeface="Felix Titling" panose="04060505060202020A04" pitchFamily="82" charset="0"/>
                          <a:ea typeface="DFKai-SB" panose="03000509000000000000" pitchFamily="65" charset="-120"/>
                        </a:rPr>
                        <a:t>me</a:t>
                      </a:r>
                      <a:r>
                        <a:rPr kumimoji="0" lang="fr-FR" altLang="fr-FR" sz="2000" b="0" i="0" u="none" strike="noStrike" cap="none" normalizeH="0" baseline="0" dirty="0" smtClean="0">
                          <a:ln>
                            <a:noFill/>
                          </a:ln>
                          <a:solidFill>
                            <a:schemeClr val="tx1"/>
                          </a:solidFill>
                          <a:effectLst/>
                          <a:latin typeface="Felix Titling" panose="04060505060202020A04" pitchFamily="82" charset="0"/>
                          <a:ea typeface="DFKai-SB" panose="03000509000000000000" pitchFamily="65" charset="-120"/>
                        </a:rPr>
                        <a:t>.</a:t>
                      </a:r>
                      <a:r>
                        <a:rPr kumimoji="0" lang="fr-FR" altLang="fr-FR" sz="2000" b="1" i="0" u="none" strike="noStrike" cap="none" normalizeH="0" baseline="0" dirty="0" smtClean="0">
                          <a:ln>
                            <a:noFill/>
                          </a:ln>
                          <a:solidFill>
                            <a:schemeClr val="tx1"/>
                          </a:solidFill>
                          <a:effectLst/>
                          <a:latin typeface="Felix Titling" panose="04060505060202020A04" pitchFamily="82" charset="0"/>
                          <a:ea typeface="DFKai-SB" panose="03000509000000000000" pitchFamily="65" charset="-120"/>
                        </a:rPr>
                        <a:t> C</a:t>
                      </a:r>
                      <a:r>
                        <a:rPr kumimoji="0" lang="fr-FR" altLang="fr-FR" sz="1800" b="1" i="0" u="none" strike="noStrike" cap="none" normalizeH="0" baseline="0" dirty="0" smtClean="0">
                          <a:ln>
                            <a:noFill/>
                          </a:ln>
                          <a:solidFill>
                            <a:schemeClr val="tx1"/>
                          </a:solidFill>
                          <a:effectLst/>
                          <a:latin typeface="Felix Titling" panose="04060505060202020A04" pitchFamily="82" charset="0"/>
                          <a:ea typeface="DFKai-SB" panose="03000509000000000000" pitchFamily="65" charset="-120"/>
                        </a:rPr>
                        <a:t>atherine </a:t>
                      </a:r>
                      <a:r>
                        <a:rPr kumimoji="0" lang="fr-FR" altLang="fr-FR" sz="2000" b="1" i="0" u="none" strike="noStrike" cap="none" normalizeH="0" baseline="0" dirty="0" err="1" smtClean="0">
                          <a:ln>
                            <a:noFill/>
                          </a:ln>
                          <a:solidFill>
                            <a:schemeClr val="tx1"/>
                          </a:solidFill>
                          <a:effectLst/>
                          <a:latin typeface="Felix Titling" panose="04060505060202020A04" pitchFamily="82" charset="0"/>
                          <a:ea typeface="DFKai-SB" panose="03000509000000000000" pitchFamily="65" charset="-120"/>
                        </a:rPr>
                        <a:t>recanati</a:t>
                      </a:r>
                      <a:endParaRPr lang="fr-FR" dirty="0"/>
                    </a:p>
                  </a:txBody>
                  <a:tcPr>
                    <a:lnL w="12700" cmpd="sng">
                      <a:noFill/>
                    </a:lnL>
                    <a:lnR w="12700" cmpd="sng">
                      <a:noFill/>
                    </a:lnR>
                    <a:lnT w="28575" cap="flat" cmpd="sng" algn="ctr">
                      <a:solidFill>
                        <a:schemeClr val="tx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8" name="Tableau 17"/>
          <p:cNvGraphicFramePr>
            <a:graphicFrameLocks noGrp="1"/>
          </p:cNvGraphicFramePr>
          <p:nvPr>
            <p:extLst>
              <p:ext uri="{D42A27DB-BD31-4B8C-83A1-F6EECF244321}">
                <p14:modId xmlns:p14="http://schemas.microsoft.com/office/powerpoint/2010/main" val="3035649887"/>
              </p:ext>
            </p:extLst>
          </p:nvPr>
        </p:nvGraphicFramePr>
        <p:xfrm>
          <a:off x="10350204" y="6166972"/>
          <a:ext cx="1752496" cy="609599"/>
        </p:xfrm>
        <a:graphic>
          <a:graphicData uri="http://schemas.openxmlformats.org/drawingml/2006/table">
            <a:tbl>
              <a:tblPr firstRow="1" bandRow="1">
                <a:tableStyleId>{5940675A-B579-460E-94D1-54222C63F5DA}</a:tableStyleId>
              </a:tblPr>
              <a:tblGrid>
                <a:gridCol w="1752496"/>
              </a:tblGrid>
              <a:tr h="288000">
                <a:tc>
                  <a:txBody>
                    <a:bodyPr/>
                    <a:lstStyle/>
                    <a:p>
                      <a:pPr algn="ctr">
                        <a:lnSpc>
                          <a:spcPct val="100000"/>
                        </a:lnSpc>
                      </a:pPr>
                      <a:r>
                        <a:rPr kumimoji="0" lang="fr-FR" altLang="fr-FR" sz="1400" b="0" i="0" u="none" strike="noStrike" cap="none" normalizeH="0" baseline="0" dirty="0" smtClean="0">
                          <a:ln>
                            <a:noFill/>
                          </a:ln>
                          <a:solidFill>
                            <a:schemeClr val="tx1"/>
                          </a:solidFill>
                          <a:effectLst/>
                          <a:latin typeface="Felix Titling" panose="04060505060202020A04" pitchFamily="82" charset="0"/>
                          <a:ea typeface="DFKai-SB" panose="03000509000000000000" pitchFamily="65" charset="-120"/>
                        </a:rPr>
                        <a:t>Master 2 eid2</a:t>
                      </a:r>
                      <a:endParaRPr lang="fr-FR" sz="1400" dirty="0"/>
                    </a:p>
                  </a:txBody>
                  <a:tcP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a:lnSpc>
                          <a:spcPct val="100000"/>
                        </a:lnSpc>
                      </a:pPr>
                      <a:r>
                        <a:rPr kumimoji="0" lang="fr-FR" altLang="fr-FR" sz="1400" b="0" i="0" u="none" strike="noStrike" cap="none" normalizeH="0" baseline="0" dirty="0" smtClean="0">
                          <a:ln>
                            <a:noFill/>
                          </a:ln>
                          <a:solidFill>
                            <a:schemeClr val="tx1"/>
                          </a:solidFill>
                          <a:effectLst/>
                          <a:latin typeface="Felix Titling" panose="04060505060202020A04" pitchFamily="82" charset="0"/>
                          <a:ea typeface="DFKai-SB" panose="03000509000000000000" pitchFamily="65" charset="-120"/>
                        </a:rPr>
                        <a:t>2015 - 2016</a:t>
                      </a:r>
                      <a:endParaRPr lang="fr-FR" sz="1400" b="0" dirty="0"/>
                    </a:p>
                  </a:txBody>
                  <a:tcPr>
                    <a:lnL w="12700" cmpd="sng">
                      <a:noFill/>
                    </a:lnL>
                    <a:lnR w="12700" cmpd="sng">
                      <a:noFill/>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0" name="Image 19"/>
          <p:cNvPicPr>
            <a:picLocks noChangeAspect="1"/>
          </p:cNvPicPr>
          <p:nvPr/>
        </p:nvPicPr>
        <p:blipFill>
          <a:blip r:embed="rId4"/>
          <a:stretch>
            <a:fillRect/>
          </a:stretch>
        </p:blipFill>
        <p:spPr>
          <a:xfrm>
            <a:off x="4838700" y="-10892"/>
            <a:ext cx="1156907" cy="915721"/>
          </a:xfrm>
          <a:prstGeom prst="rect">
            <a:avLst/>
          </a:prstGeom>
        </p:spPr>
      </p:pic>
      <p:sp>
        <p:nvSpPr>
          <p:cNvPr id="21" name="Espace réservé du numéro de diapositive 20"/>
          <p:cNvSpPr>
            <a:spLocks noGrp="1"/>
          </p:cNvSpPr>
          <p:nvPr>
            <p:ph type="sldNum" sz="quarter" idx="12"/>
          </p:nvPr>
        </p:nvSpPr>
        <p:spPr/>
        <p:txBody>
          <a:bodyPr/>
          <a:lstStyle/>
          <a:p>
            <a:fld id="{6759CEAF-9298-40F5-843A-399772D46C8E}" type="slidenum">
              <a:rPr lang="fr-FR" smtClean="0"/>
              <a:t>1</a:t>
            </a:fld>
            <a:endParaRPr lang="fr-FR"/>
          </a:p>
        </p:txBody>
      </p:sp>
    </p:spTree>
    <p:extLst>
      <p:ext uri="{BB962C8B-B14F-4D97-AF65-F5344CB8AC3E}">
        <p14:creationId xmlns:p14="http://schemas.microsoft.com/office/powerpoint/2010/main" val="3343283981"/>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58863" y="228600"/>
            <a:ext cx="4285491" cy="9498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bg1"/>
                </a:solidFill>
                <a:latin typeface="Stencil" panose="040409050D0802020404" pitchFamily="82" charset="0"/>
              </a:rPr>
              <a:t>La Psychologie cognitive</a:t>
            </a:r>
          </a:p>
        </p:txBody>
      </p:sp>
      <p:sp>
        <p:nvSpPr>
          <p:cNvPr id="5" name="Rectangle 4"/>
          <p:cNvSpPr/>
          <p:nvPr/>
        </p:nvSpPr>
        <p:spPr>
          <a:xfrm>
            <a:off x="1890598" y="2248525"/>
            <a:ext cx="8410803" cy="2308324"/>
          </a:xfrm>
          <a:prstGeom prst="rect">
            <a:avLst/>
          </a:prstGeom>
        </p:spPr>
        <p:txBody>
          <a:bodyPr wrap="square">
            <a:spAutoFit/>
          </a:bodyPr>
          <a:lstStyle/>
          <a:p>
            <a:pPr indent="176213" algn="just">
              <a:lnSpc>
                <a:spcPct val="150000"/>
              </a:lnSpc>
              <a:spcBef>
                <a:spcPts val="1000"/>
              </a:spcBef>
            </a:pPr>
            <a:r>
              <a:rPr lang="fr-FR" sz="2400" b="1" dirty="0">
                <a:cs typeface="Arial" panose="020B0604020202020204" pitchFamily="34" charset="0"/>
              </a:rPr>
              <a:t>La psychologie cognitive</a:t>
            </a:r>
            <a:r>
              <a:rPr lang="fr-FR" sz="2400" dirty="0">
                <a:cs typeface="Arial" panose="020B0604020202020204" pitchFamily="34" charset="0"/>
              </a:rPr>
              <a:t> étudie les </a:t>
            </a:r>
            <a:r>
              <a:rPr lang="fr-FR" sz="2400" dirty="0" smtClean="0">
                <a:cs typeface="Arial" panose="020B0604020202020204" pitchFamily="34" charset="0"/>
              </a:rPr>
              <a:t>grandes fonctions</a:t>
            </a:r>
            <a:r>
              <a:rPr lang="fr-FR" sz="2400" dirty="0">
                <a:cs typeface="Arial" panose="020B0604020202020204" pitchFamily="34" charset="0"/>
              </a:rPr>
              <a:t> </a:t>
            </a:r>
            <a:r>
              <a:rPr lang="fr-FR" sz="2400" dirty="0" smtClean="0">
                <a:cs typeface="Arial" panose="020B0604020202020204" pitchFamily="34" charset="0"/>
              </a:rPr>
              <a:t>psychologiques</a:t>
            </a:r>
            <a:r>
              <a:rPr lang="fr-FR" sz="2400" dirty="0">
                <a:cs typeface="Arial" panose="020B0604020202020204" pitchFamily="34" charset="0"/>
              </a:rPr>
              <a:t> </a:t>
            </a:r>
            <a:r>
              <a:rPr lang="fr-FR" sz="2400" dirty="0" smtClean="0">
                <a:cs typeface="Arial" panose="020B0604020202020204" pitchFamily="34" charset="0"/>
              </a:rPr>
              <a:t>de </a:t>
            </a:r>
            <a:r>
              <a:rPr lang="fr-FR" sz="2400" dirty="0">
                <a:cs typeface="Arial" panose="020B0604020202020204" pitchFamily="34" charset="0"/>
              </a:rPr>
              <a:t>l'être humain que sont la mémoire, le langage, l'intelligence, le raisonnement, la résolution de problèmes, la perception ou l'attention.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10</a:t>
            </a:fld>
            <a:endParaRPr lang="fr-FR"/>
          </a:p>
        </p:txBody>
      </p:sp>
    </p:spTree>
    <p:extLst>
      <p:ext uri="{BB962C8B-B14F-4D97-AF65-F5344CB8AC3E}">
        <p14:creationId xmlns:p14="http://schemas.microsoft.com/office/powerpoint/2010/main" val="62967400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34034" y="1825625"/>
            <a:ext cx="9462247" cy="4351338"/>
          </a:xfrm>
        </p:spPr>
        <p:txBody>
          <a:bodyPr>
            <a:noAutofit/>
          </a:bodyPr>
          <a:lstStyle/>
          <a:p>
            <a:pPr marL="0" indent="0" algn="just">
              <a:lnSpc>
                <a:spcPct val="100000"/>
              </a:lnSpc>
              <a:buNone/>
            </a:pPr>
            <a:r>
              <a:rPr lang="fr-FR" sz="2400" dirty="0">
                <a:cs typeface="Arial" panose="020B0604020202020204" pitchFamily="34" charset="0"/>
              </a:rPr>
              <a:t>Dans ce modèle, le sujet humain est vu comme un système de traitement de l'information qui comporte 3 sous-systèmes interdépendants :</a:t>
            </a:r>
          </a:p>
          <a:p>
            <a:pPr marL="449263" indent="-269875" algn="just">
              <a:lnSpc>
                <a:spcPct val="100000"/>
              </a:lnSpc>
              <a:buFont typeface="Wingdings" panose="05000000000000000000" pitchFamily="2" charset="2"/>
              <a:buChar char="§"/>
            </a:pPr>
            <a:r>
              <a:rPr lang="fr-FR" sz="2400" dirty="0" smtClean="0">
                <a:cs typeface="Arial" panose="020B0604020202020204" pitchFamily="34" charset="0"/>
              </a:rPr>
              <a:t>le </a:t>
            </a:r>
            <a:r>
              <a:rPr lang="fr-FR" sz="2400" dirty="0">
                <a:cs typeface="Arial" panose="020B0604020202020204" pitchFamily="34" charset="0"/>
              </a:rPr>
              <a:t>système sensoriel,</a:t>
            </a:r>
          </a:p>
          <a:p>
            <a:pPr marL="449263" indent="-269875" algn="just">
              <a:lnSpc>
                <a:spcPct val="100000"/>
              </a:lnSpc>
              <a:buFont typeface="Wingdings" panose="05000000000000000000" pitchFamily="2" charset="2"/>
              <a:buChar char="§"/>
            </a:pPr>
            <a:r>
              <a:rPr lang="fr-FR" sz="2400" dirty="0" smtClean="0">
                <a:cs typeface="Arial" panose="020B0604020202020204" pitchFamily="34" charset="0"/>
              </a:rPr>
              <a:t>le </a:t>
            </a:r>
            <a:r>
              <a:rPr lang="fr-FR" sz="2400" dirty="0">
                <a:cs typeface="Arial" panose="020B0604020202020204" pitchFamily="34" charset="0"/>
              </a:rPr>
              <a:t>système moteur,</a:t>
            </a:r>
          </a:p>
          <a:p>
            <a:pPr marL="449263" indent="-269875" algn="just">
              <a:lnSpc>
                <a:spcPct val="100000"/>
              </a:lnSpc>
              <a:buFont typeface="Wingdings" panose="05000000000000000000" pitchFamily="2" charset="2"/>
              <a:buChar char="§"/>
            </a:pPr>
            <a:r>
              <a:rPr lang="fr-FR" sz="2400" dirty="0" smtClean="0">
                <a:cs typeface="Arial" panose="020B0604020202020204" pitchFamily="34" charset="0"/>
              </a:rPr>
              <a:t>le </a:t>
            </a:r>
            <a:r>
              <a:rPr lang="fr-FR" sz="2400" dirty="0">
                <a:cs typeface="Arial" panose="020B0604020202020204" pitchFamily="34" charset="0"/>
              </a:rPr>
              <a:t>système </a:t>
            </a:r>
            <a:r>
              <a:rPr lang="fr-FR" sz="2400" dirty="0" smtClean="0">
                <a:cs typeface="Arial" panose="020B0604020202020204" pitchFamily="34" charset="0"/>
              </a:rPr>
              <a:t>cognitif.</a:t>
            </a:r>
          </a:p>
          <a:p>
            <a:pPr marL="179388" indent="0" algn="just">
              <a:lnSpc>
                <a:spcPct val="100000"/>
              </a:lnSpc>
              <a:buNone/>
            </a:pPr>
            <a:r>
              <a:rPr lang="fr-FR" sz="2400" dirty="0" smtClean="0">
                <a:cs typeface="Arial" panose="020B0604020202020204" pitchFamily="34" charset="0"/>
              </a:rPr>
              <a:t>Chaque </a:t>
            </a:r>
            <a:r>
              <a:rPr lang="fr-FR" sz="2400" dirty="0">
                <a:cs typeface="Arial" panose="020B0604020202020204" pitchFamily="34" charset="0"/>
              </a:rPr>
              <a:t>sous-système dispose </a:t>
            </a:r>
            <a:r>
              <a:rPr lang="fr-FR" sz="2400" dirty="0" smtClean="0">
                <a:cs typeface="Arial" panose="020B0604020202020204" pitchFamily="34" charset="0"/>
              </a:rPr>
              <a:t>de:</a:t>
            </a:r>
            <a:endParaRPr lang="fr-FR" sz="2400" dirty="0">
              <a:cs typeface="Arial" panose="020B0604020202020204" pitchFamily="34" charset="0"/>
            </a:endParaRPr>
          </a:p>
          <a:p>
            <a:pPr marL="719138" algn="just">
              <a:lnSpc>
                <a:spcPct val="100000"/>
              </a:lnSpc>
            </a:pPr>
            <a:r>
              <a:rPr lang="fr-FR" sz="2400" dirty="0" smtClean="0">
                <a:cs typeface="Arial" panose="020B0604020202020204" pitchFamily="34" charset="0"/>
              </a:rPr>
              <a:t>un processeur,</a:t>
            </a:r>
            <a:endParaRPr lang="fr-FR" sz="2400" dirty="0">
              <a:cs typeface="Arial" panose="020B0604020202020204" pitchFamily="34" charset="0"/>
            </a:endParaRPr>
          </a:p>
          <a:p>
            <a:pPr marL="719138" algn="just">
              <a:lnSpc>
                <a:spcPct val="100000"/>
              </a:lnSpc>
            </a:pPr>
            <a:r>
              <a:rPr lang="fr-FR" sz="2400" dirty="0" smtClean="0">
                <a:cs typeface="Arial" panose="020B0604020202020204" pitchFamily="34" charset="0"/>
              </a:rPr>
              <a:t>une mémoire.</a:t>
            </a:r>
            <a:endParaRPr lang="fr-FR" sz="2400" dirty="0">
              <a:cs typeface="Arial" panose="020B0604020202020204" pitchFamily="34" charset="0"/>
            </a:endParaRPr>
          </a:p>
        </p:txBody>
      </p:sp>
      <p:sp>
        <p:nvSpPr>
          <p:cNvPr id="4"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5" name="Rectangle 4"/>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11</a:t>
            </a:fld>
            <a:endParaRPr lang="fr-FR"/>
          </a:p>
        </p:txBody>
      </p:sp>
    </p:spTree>
    <p:extLst>
      <p:ext uri="{BB962C8B-B14F-4D97-AF65-F5344CB8AC3E}">
        <p14:creationId xmlns:p14="http://schemas.microsoft.com/office/powerpoint/2010/main" val="304382662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ppt_x</p:attrName>
                                        </p:attrNameLst>
                                      </p:cBhvr>
                                      <p:tavLst>
                                        <p:tav tm="0">
                                          <p:val>
                                            <p:strVal val="#ppt_x+#ppt_w*1.125000"/>
                                          </p:val>
                                        </p:tav>
                                        <p:tav tm="100000">
                                          <p:val>
                                            <p:strVal val="#ppt_x"/>
                                          </p:val>
                                        </p:tav>
                                      </p:tavLst>
                                    </p:anim>
                                    <p:animEffect transition="in" filter="wipe(left)">
                                      <p:cBhvr>
                                        <p:cTn id="13" dur="50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Autofit/>
          </a:bodyPr>
          <a:lstStyle/>
          <a:p>
            <a:pPr>
              <a:lnSpc>
                <a:spcPct val="100000"/>
              </a:lnSpc>
              <a:buFont typeface="Wingdings" panose="05000000000000000000" pitchFamily="2" charset="2"/>
              <a:buChar char="§"/>
            </a:pPr>
            <a:r>
              <a:rPr lang="fr-FR" sz="2400" b="1" dirty="0">
                <a:cs typeface="Arial" panose="020B0604020202020204" pitchFamily="34" charset="0"/>
              </a:rPr>
              <a:t>Paramètre d’un processeur </a:t>
            </a:r>
            <a:r>
              <a:rPr lang="fr-FR" sz="2400" b="1" dirty="0" smtClean="0">
                <a:cs typeface="Arial" panose="020B0604020202020204" pitchFamily="34" charset="0"/>
              </a:rPr>
              <a:t>:</a:t>
            </a:r>
          </a:p>
          <a:p>
            <a:pPr marL="449263">
              <a:lnSpc>
                <a:spcPct val="100000"/>
              </a:lnSpc>
            </a:pPr>
            <a:r>
              <a:rPr lang="fr-FR" sz="2400" b="1" dirty="0" smtClean="0">
                <a:cs typeface="Arial" panose="020B0604020202020204" pitchFamily="34" charset="0"/>
              </a:rPr>
              <a:t>τ</a:t>
            </a:r>
            <a:r>
              <a:rPr lang="fr-FR" sz="2400" dirty="0" smtClean="0">
                <a:cs typeface="Arial" panose="020B0604020202020204" pitchFamily="34" charset="0"/>
              </a:rPr>
              <a:t> </a:t>
            </a:r>
            <a:r>
              <a:rPr lang="fr-FR" sz="2400" dirty="0">
                <a:cs typeface="Arial" panose="020B0604020202020204" pitchFamily="34" charset="0"/>
              </a:rPr>
              <a:t>: cycle de base, qui inclut le cycle d’accès à la mémoire. En général, </a:t>
            </a:r>
            <a:r>
              <a:rPr lang="fr-FR" sz="2400" dirty="0" smtClean="0">
                <a:latin typeface="Calibri" panose="020F0502020204030204" pitchFamily="34" charset="0"/>
                <a:cs typeface="Arial" panose="020B0604020202020204" pitchFamily="34" charset="0"/>
              </a:rPr>
              <a:t>≈</a:t>
            </a:r>
            <a:r>
              <a:rPr lang="fr-FR" sz="2400" dirty="0" smtClean="0">
                <a:cs typeface="Arial" panose="020B0604020202020204" pitchFamily="34" charset="0"/>
              </a:rPr>
              <a:t> 100 ms.</a:t>
            </a:r>
            <a:endParaRPr lang="fr-FR" sz="2400" dirty="0">
              <a:cs typeface="Arial" panose="020B0604020202020204" pitchFamily="34" charset="0"/>
            </a:endParaRPr>
          </a:p>
          <a:p>
            <a:pPr>
              <a:lnSpc>
                <a:spcPct val="100000"/>
              </a:lnSpc>
              <a:buFont typeface="Wingdings" panose="05000000000000000000" pitchFamily="2" charset="2"/>
              <a:buChar char="§"/>
            </a:pPr>
            <a:r>
              <a:rPr lang="fr-FR" sz="2400" b="1" dirty="0">
                <a:cs typeface="Arial" panose="020B0604020202020204" pitchFamily="34" charset="0"/>
              </a:rPr>
              <a:t>Paramètres d’une mémoire </a:t>
            </a:r>
            <a:r>
              <a:rPr lang="fr-FR" sz="2400" b="1" dirty="0" smtClean="0">
                <a:cs typeface="Arial" panose="020B0604020202020204" pitchFamily="34" charset="0"/>
              </a:rPr>
              <a:t>:</a:t>
            </a:r>
          </a:p>
          <a:p>
            <a:pPr marL="449263">
              <a:lnSpc>
                <a:spcPct val="100000"/>
              </a:lnSpc>
            </a:pPr>
            <a:r>
              <a:rPr lang="fr-FR" sz="2400" b="1" dirty="0">
                <a:cs typeface="Arial" panose="020B0604020202020204" pitchFamily="34" charset="0"/>
              </a:rPr>
              <a:t>μ</a:t>
            </a:r>
            <a:r>
              <a:rPr lang="fr-FR" sz="2400" dirty="0">
                <a:cs typeface="Arial" panose="020B0604020202020204" pitchFamily="34" charset="0"/>
              </a:rPr>
              <a:t> : la capacité (c'est-à-dire le nombre d’éléments d'information mémorisés),</a:t>
            </a:r>
          </a:p>
          <a:p>
            <a:pPr marL="449263">
              <a:lnSpc>
                <a:spcPct val="100000"/>
              </a:lnSpc>
            </a:pPr>
            <a:r>
              <a:rPr lang="fr-FR" sz="2400" b="1" dirty="0">
                <a:cs typeface="Arial" panose="020B0604020202020204" pitchFamily="34" charset="0"/>
              </a:rPr>
              <a:t>δ</a:t>
            </a:r>
            <a:r>
              <a:rPr lang="fr-FR" sz="2400" dirty="0">
                <a:cs typeface="Arial" panose="020B0604020202020204" pitchFamily="34" charset="0"/>
              </a:rPr>
              <a:t> :la persistance (c'est-à-dire le temps au bout duquel la probabilité de retrouver un élément d'information est inférieure à 0.5),</a:t>
            </a:r>
          </a:p>
          <a:p>
            <a:pPr marL="449263">
              <a:lnSpc>
                <a:spcPct val="100000"/>
              </a:lnSpc>
            </a:pPr>
            <a:r>
              <a:rPr lang="fr-FR" sz="2400" b="1" dirty="0">
                <a:cs typeface="Arial" panose="020B0604020202020204" pitchFamily="34" charset="0"/>
              </a:rPr>
              <a:t>Κ</a:t>
            </a:r>
            <a:r>
              <a:rPr lang="fr-FR" sz="2400" dirty="0">
                <a:cs typeface="Arial" panose="020B0604020202020204" pitchFamily="34" charset="0"/>
              </a:rPr>
              <a:t>: le type d'informations mémorisés (physique</a:t>
            </a:r>
            <a:r>
              <a:rPr lang="fr-FR" sz="2400" dirty="0" smtClean="0">
                <a:cs typeface="Arial" panose="020B0604020202020204" pitchFamily="34" charset="0"/>
              </a:rPr>
              <a:t>, symbolique</a:t>
            </a:r>
            <a:r>
              <a:rPr lang="fr-FR" sz="2400" dirty="0">
                <a:cs typeface="Arial" panose="020B0604020202020204" pitchFamily="34" charset="0"/>
              </a:rPr>
              <a:t>, etc.).</a:t>
            </a:r>
          </a:p>
        </p:txBody>
      </p:sp>
      <p:sp>
        <p:nvSpPr>
          <p:cNvPr id="7"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8" name="Rectangle 7"/>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12</a:t>
            </a:fld>
            <a:endParaRPr lang="fr-FR"/>
          </a:p>
        </p:txBody>
      </p:sp>
    </p:spTree>
    <p:extLst>
      <p:ext uri="{BB962C8B-B14F-4D97-AF65-F5344CB8AC3E}">
        <p14:creationId xmlns:p14="http://schemas.microsoft.com/office/powerpoint/2010/main" val="20511761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nSpc>
                <a:spcPct val="100000"/>
              </a:lnSpc>
              <a:buNone/>
            </a:pPr>
            <a:r>
              <a:rPr lang="fr-FR" sz="2400" b="1" dirty="0">
                <a:cs typeface="Arial" panose="020B0604020202020204" pitchFamily="34" charset="0"/>
              </a:rPr>
              <a:t>Système sensoriel :</a:t>
            </a:r>
          </a:p>
          <a:p>
            <a:pPr>
              <a:lnSpc>
                <a:spcPct val="100000"/>
              </a:lnSpc>
              <a:buFont typeface="Wingdings" panose="05000000000000000000" pitchFamily="2" charset="2"/>
              <a:buChar char="§"/>
            </a:pPr>
            <a:r>
              <a:rPr lang="fr-FR" sz="2400" dirty="0" smtClean="0">
                <a:cs typeface="Arial" panose="020B0604020202020204" pitchFamily="34" charset="0"/>
              </a:rPr>
              <a:t>ensemble </a:t>
            </a:r>
            <a:r>
              <a:rPr lang="fr-FR" sz="2400" dirty="0">
                <a:cs typeface="Arial" panose="020B0604020202020204" pitchFamily="34" charset="0"/>
              </a:rPr>
              <a:t>des sous-systèmes spécialisés chacun dans le traitement d’une classe de stimuli.</a:t>
            </a:r>
          </a:p>
          <a:p>
            <a:pPr>
              <a:lnSpc>
                <a:spcPct val="100000"/>
              </a:lnSpc>
              <a:buFont typeface="Wingdings" panose="05000000000000000000" pitchFamily="2" charset="2"/>
              <a:buChar char="§"/>
            </a:pPr>
            <a:r>
              <a:rPr lang="fr-FR" sz="2400" dirty="0" err="1" smtClean="0">
                <a:cs typeface="Arial" panose="020B0604020202020204" pitchFamily="34" charset="0"/>
              </a:rPr>
              <a:t>stimulu</a:t>
            </a:r>
            <a:r>
              <a:rPr lang="fr-FR" sz="2400" dirty="0" smtClean="0">
                <a:cs typeface="Arial" panose="020B0604020202020204" pitchFamily="34" charset="0"/>
              </a:rPr>
              <a:t> </a:t>
            </a:r>
            <a:r>
              <a:rPr lang="fr-FR" sz="2400" dirty="0">
                <a:cs typeface="Arial" panose="020B0604020202020204" pitchFamily="34" charset="0"/>
              </a:rPr>
              <a:t>= phénomène physique détectable par un sous-système sensoriel.</a:t>
            </a:r>
          </a:p>
          <a:p>
            <a:pPr>
              <a:lnSpc>
                <a:spcPct val="100000"/>
              </a:lnSpc>
              <a:buFont typeface="Wingdings" panose="05000000000000000000" pitchFamily="2" charset="2"/>
              <a:buChar char="§"/>
            </a:pPr>
            <a:r>
              <a:rPr lang="fr-FR" sz="2400" dirty="0" smtClean="0">
                <a:cs typeface="Arial" panose="020B0604020202020204" pitchFamily="34" charset="0"/>
              </a:rPr>
              <a:t>chaque </a:t>
            </a:r>
            <a:r>
              <a:rPr lang="fr-FR" sz="2400" dirty="0">
                <a:cs typeface="Arial" panose="020B0604020202020204" pitchFamily="34" charset="0"/>
              </a:rPr>
              <a:t>sous-système dispose d’une mémoire spécifique dite </a:t>
            </a:r>
            <a:r>
              <a:rPr lang="fr-FR" sz="2400" b="1" dirty="0">
                <a:cs typeface="Arial" panose="020B0604020202020204" pitchFamily="34" charset="0"/>
              </a:rPr>
              <a:t>mémoire sensorielle </a:t>
            </a:r>
            <a:r>
              <a:rPr lang="fr-FR" sz="2400" dirty="0">
                <a:cs typeface="Arial" panose="020B0604020202020204" pitchFamily="34" charset="0"/>
              </a:rPr>
              <a:t>et d’un mécanisme de traitement intégré</a:t>
            </a:r>
          </a:p>
          <a:p>
            <a:pPr>
              <a:lnSpc>
                <a:spcPct val="100000"/>
              </a:lnSpc>
              <a:buFont typeface="Wingdings" panose="05000000000000000000" pitchFamily="2" charset="2"/>
              <a:buChar char="§"/>
            </a:pPr>
            <a:r>
              <a:rPr lang="fr-FR" sz="2400" dirty="0" smtClean="0">
                <a:cs typeface="Arial" panose="020B0604020202020204" pitchFamily="34" charset="0"/>
              </a:rPr>
              <a:t>les </a:t>
            </a:r>
            <a:r>
              <a:rPr lang="fr-FR" sz="2400" dirty="0" err="1" smtClean="0">
                <a:cs typeface="Arial" panose="020B0604020202020204" pitchFamily="34" charset="0"/>
              </a:rPr>
              <a:t>stimulis</a:t>
            </a:r>
            <a:r>
              <a:rPr lang="fr-FR" sz="2400" dirty="0" smtClean="0">
                <a:cs typeface="Arial" panose="020B0604020202020204" pitchFamily="34" charset="0"/>
              </a:rPr>
              <a:t> </a:t>
            </a:r>
            <a:r>
              <a:rPr lang="fr-FR" sz="2400" dirty="0">
                <a:cs typeface="Arial" panose="020B0604020202020204" pitchFamily="34" charset="0"/>
              </a:rPr>
              <a:t>sont codés dans la mémoire sensorielle pour exprimer les propriétés physiques du phénomène.</a:t>
            </a:r>
          </a:p>
        </p:txBody>
      </p:sp>
      <p:sp>
        <p:nvSpPr>
          <p:cNvPr id="6"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7" name="Rectangle 6"/>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13</a:t>
            </a:fld>
            <a:endParaRPr lang="fr-FR"/>
          </a:p>
        </p:txBody>
      </p:sp>
    </p:spTree>
    <p:extLst>
      <p:ext uri="{BB962C8B-B14F-4D97-AF65-F5344CB8AC3E}">
        <p14:creationId xmlns:p14="http://schemas.microsoft.com/office/powerpoint/2010/main" val="169245903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838200" y="1825625"/>
            <a:ext cx="10668000" cy="4503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FR" sz="2400" b="1" dirty="0" smtClean="0">
                <a:cs typeface="Arial" panose="020B0604020202020204" pitchFamily="34" charset="0"/>
              </a:rPr>
              <a:t>Système sensoriel :</a:t>
            </a:r>
          </a:p>
          <a:p>
            <a:pPr>
              <a:lnSpc>
                <a:spcPct val="100000"/>
              </a:lnSpc>
              <a:buFont typeface="Wingdings" panose="05000000000000000000" pitchFamily="2" charset="2"/>
              <a:buChar char="§"/>
            </a:pPr>
            <a:r>
              <a:rPr lang="fr-FR" sz="2400" dirty="0">
                <a:cs typeface="Arial" panose="020B0604020202020204" pitchFamily="34" charset="0"/>
              </a:rPr>
              <a:t>Le cycle de base d'un processeur sensoriel est de l'ordre de </a:t>
            </a:r>
            <a:r>
              <a:rPr lang="fr-FR" sz="2400" dirty="0" smtClean="0">
                <a:cs typeface="Arial" panose="020B0604020202020204" pitchFamily="34" charset="0"/>
              </a:rPr>
              <a:t>100ms </a:t>
            </a:r>
            <a:r>
              <a:rPr lang="fr-FR" sz="2400" dirty="0">
                <a:cs typeface="Arial" panose="020B0604020202020204" pitchFamily="34" charset="0"/>
              </a:rPr>
              <a:t>et varie inversement avec l'intensité du stimulus. Ceci signifie qu'il faut en moyenne </a:t>
            </a:r>
            <a:r>
              <a:rPr lang="fr-FR" sz="2400" dirty="0" smtClean="0">
                <a:cs typeface="Arial" panose="020B0604020202020204" pitchFamily="34" charset="0"/>
              </a:rPr>
              <a:t>100ms </a:t>
            </a:r>
            <a:r>
              <a:rPr lang="fr-FR" sz="2400" dirty="0">
                <a:cs typeface="Arial" panose="020B0604020202020204" pitchFamily="34" charset="0"/>
              </a:rPr>
              <a:t>pour qu'un stimulus soit représenté dans une mémoire sensorielle.</a:t>
            </a:r>
          </a:p>
          <a:p>
            <a:pPr>
              <a:lnSpc>
                <a:spcPct val="100000"/>
              </a:lnSpc>
              <a:buFont typeface="Wingdings" panose="05000000000000000000" pitchFamily="2" charset="2"/>
              <a:buChar char="§"/>
            </a:pPr>
            <a:r>
              <a:rPr lang="fr-FR" sz="2400" dirty="0" smtClean="0">
                <a:cs typeface="Arial" panose="020B0604020202020204" pitchFamily="34" charset="0"/>
              </a:rPr>
              <a:t>La </a:t>
            </a:r>
            <a:r>
              <a:rPr lang="fr-FR" sz="2400" dirty="0">
                <a:cs typeface="Arial" panose="020B0604020202020204" pitchFamily="34" charset="0"/>
              </a:rPr>
              <a:t>sensation de percevoir se manifeste plus rapidement lorsque le stimulus est intense. En conséquence, deux événements sensoriels similaires survenant dans le même cycle sont combinés en un seul mais la durée de ce cycle est sensible à l'intensité du stimulus.</a:t>
            </a:r>
          </a:p>
        </p:txBody>
      </p:sp>
      <p:sp>
        <p:nvSpPr>
          <p:cNvPr id="5"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6" name="Rectangle 5"/>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14</a:t>
            </a:fld>
            <a:endParaRPr lang="fr-FR"/>
          </a:p>
        </p:txBody>
      </p:sp>
    </p:spTree>
    <p:extLst>
      <p:ext uri="{BB962C8B-B14F-4D97-AF65-F5344CB8AC3E}">
        <p14:creationId xmlns:p14="http://schemas.microsoft.com/office/powerpoint/2010/main" val="287957291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838200" y="1825625"/>
            <a:ext cx="10668000" cy="4503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FR" sz="2400" b="1" dirty="0" smtClean="0">
                <a:cs typeface="Arial" panose="020B0604020202020204" pitchFamily="34" charset="0"/>
              </a:rPr>
              <a:t>Système moteur:</a:t>
            </a:r>
          </a:p>
          <a:p>
            <a:pPr>
              <a:lnSpc>
                <a:spcPct val="100000"/>
              </a:lnSpc>
              <a:buFont typeface="Wingdings" panose="05000000000000000000" pitchFamily="2" charset="2"/>
              <a:buChar char="§"/>
            </a:pPr>
            <a:r>
              <a:rPr lang="fr-FR" sz="2400" dirty="0" smtClean="0">
                <a:cs typeface="Arial" panose="020B0604020202020204" pitchFamily="34" charset="0"/>
              </a:rPr>
              <a:t>Le </a:t>
            </a:r>
            <a:r>
              <a:rPr lang="fr-FR" sz="2400" dirty="0">
                <a:cs typeface="Arial" panose="020B0604020202020204" pitchFamily="34" charset="0"/>
              </a:rPr>
              <a:t>système moteur est responsable des mouvements. Dans le cadre de l'interaction homme-ordinateur</a:t>
            </a:r>
            <a:r>
              <a:rPr lang="fr-FR" sz="2400" dirty="0" smtClean="0">
                <a:cs typeface="Arial" panose="020B0604020202020204" pitchFamily="34" charset="0"/>
              </a:rPr>
              <a:t>, les </a:t>
            </a:r>
            <a:r>
              <a:rPr lang="fr-FR" sz="2400" dirty="0">
                <a:cs typeface="Arial" panose="020B0604020202020204" pitchFamily="34" charset="0"/>
              </a:rPr>
              <a:t>mouvements concernés sont </a:t>
            </a:r>
            <a:r>
              <a:rPr lang="fr-FR" sz="2400" dirty="0" smtClean="0">
                <a:cs typeface="Arial" panose="020B0604020202020204" pitchFamily="34" charset="0"/>
              </a:rPr>
              <a:t>les manipulations </a:t>
            </a:r>
            <a:r>
              <a:rPr lang="fr-FR" sz="2400" dirty="0">
                <a:cs typeface="Arial" panose="020B0604020202020204" pitchFamily="34" charset="0"/>
              </a:rPr>
              <a:t>des claviers, écrans et des dispositifs de désignation.</a:t>
            </a:r>
          </a:p>
          <a:p>
            <a:pPr>
              <a:lnSpc>
                <a:spcPct val="100000"/>
              </a:lnSpc>
              <a:buFont typeface="Wingdings" panose="05000000000000000000" pitchFamily="2" charset="2"/>
              <a:buChar char="§"/>
            </a:pPr>
            <a:r>
              <a:rPr lang="fr-FR" sz="2400" dirty="0" smtClean="0">
                <a:cs typeface="Arial" panose="020B0604020202020204" pitchFamily="34" charset="0"/>
              </a:rPr>
              <a:t>Un </a:t>
            </a:r>
            <a:r>
              <a:rPr lang="fr-FR" sz="2400" dirty="0">
                <a:cs typeface="Arial" panose="020B0604020202020204" pitchFamily="34" charset="0"/>
              </a:rPr>
              <a:t>mouvement n'est pas continu mais est constitué d'une suite de micromouvements discrets. Chaque micromouvement s'accomplit en moyenne en </a:t>
            </a:r>
            <a:r>
              <a:rPr lang="fr-FR" sz="2400" dirty="0" smtClean="0">
                <a:cs typeface="Arial" panose="020B0604020202020204" pitchFamily="34" charset="0"/>
              </a:rPr>
              <a:t>70ms. Ce </a:t>
            </a:r>
            <a:r>
              <a:rPr lang="fr-FR" sz="2400" dirty="0">
                <a:cs typeface="Arial" panose="020B0604020202020204" pitchFamily="34" charset="0"/>
              </a:rPr>
              <a:t>temps constitue le cycle de base </a:t>
            </a:r>
            <a:r>
              <a:rPr lang="fr-FR" sz="2400" dirty="0" smtClean="0">
                <a:cs typeface="Arial" panose="020B0604020202020204" pitchFamily="34" charset="0"/>
              </a:rPr>
              <a:t> </a:t>
            </a:r>
            <a:r>
              <a:rPr lang="fr-FR" sz="2400" dirty="0">
                <a:cs typeface="Arial" panose="020B0604020202020204" pitchFamily="34" charset="0"/>
              </a:rPr>
              <a:t>du processeur du système moteur.</a:t>
            </a:r>
          </a:p>
          <a:p>
            <a:pPr>
              <a:lnSpc>
                <a:spcPct val="100000"/>
              </a:lnSpc>
              <a:buFont typeface="Wingdings" panose="05000000000000000000" pitchFamily="2" charset="2"/>
              <a:buChar char="§"/>
            </a:pPr>
            <a:endParaRPr lang="fr-FR" sz="2400" dirty="0">
              <a:cs typeface="Arial" panose="020B0604020202020204" pitchFamily="34" charset="0"/>
            </a:endParaRPr>
          </a:p>
        </p:txBody>
      </p:sp>
      <p:sp>
        <p:nvSpPr>
          <p:cNvPr id="7"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8" name="Rectangle 7"/>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15</a:t>
            </a:fld>
            <a:endParaRPr lang="fr-FR"/>
          </a:p>
        </p:txBody>
      </p:sp>
    </p:spTree>
    <p:extLst>
      <p:ext uri="{BB962C8B-B14F-4D97-AF65-F5344CB8AC3E}">
        <p14:creationId xmlns:p14="http://schemas.microsoft.com/office/powerpoint/2010/main" val="139103671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838200" y="1825625"/>
            <a:ext cx="10668000" cy="4503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fr-FR" sz="2400" b="1" dirty="0" smtClean="0">
                <a:cs typeface="Arial" panose="020B0604020202020204" pitchFamily="34" charset="0"/>
              </a:rPr>
              <a:t>Système cognitif :</a:t>
            </a:r>
          </a:p>
          <a:p>
            <a:pPr>
              <a:lnSpc>
                <a:spcPct val="100000"/>
              </a:lnSpc>
              <a:buFont typeface="Wingdings" panose="05000000000000000000" pitchFamily="2" charset="2"/>
              <a:buChar char="§"/>
            </a:pPr>
            <a:r>
              <a:rPr lang="fr-FR" sz="2400" dirty="0" smtClean="0">
                <a:cs typeface="Arial" panose="020B0604020202020204" pitchFamily="34" charset="0"/>
              </a:rPr>
              <a:t>Le </a:t>
            </a:r>
            <a:r>
              <a:rPr lang="fr-FR" sz="2400" dirty="0">
                <a:cs typeface="Arial" panose="020B0604020202020204" pitchFamily="34" charset="0"/>
              </a:rPr>
              <a:t>processeur du système cognitif contrôle le comportement de l'individu en fonction du contenu de sa mémoire. Cette mémoire comprend :</a:t>
            </a:r>
          </a:p>
          <a:p>
            <a:pPr marL="539750">
              <a:lnSpc>
                <a:spcPct val="100000"/>
              </a:lnSpc>
            </a:pPr>
            <a:r>
              <a:rPr lang="fr-FR" sz="2400" dirty="0">
                <a:cs typeface="Arial" panose="020B0604020202020204" pitchFamily="34" charset="0"/>
              </a:rPr>
              <a:t>L</a:t>
            </a:r>
            <a:r>
              <a:rPr lang="fr-FR" sz="2400" b="1" dirty="0" smtClean="0">
                <a:cs typeface="Arial" panose="020B0604020202020204" pitchFamily="34" charset="0"/>
              </a:rPr>
              <a:t>a </a:t>
            </a:r>
            <a:r>
              <a:rPr lang="fr-FR" sz="2400" b="1" dirty="0">
                <a:cs typeface="Arial" panose="020B0604020202020204" pitchFamily="34" charset="0"/>
              </a:rPr>
              <a:t>mémoire à court terme </a:t>
            </a:r>
            <a:r>
              <a:rPr lang="fr-FR" sz="2400" dirty="0">
                <a:cs typeface="Arial" panose="020B0604020202020204" pitchFamily="34" charset="0"/>
              </a:rPr>
              <a:t>(appelée également mémoire de travail) qui détient les informations en cours de manipulation,</a:t>
            </a:r>
          </a:p>
          <a:p>
            <a:pPr marL="539750">
              <a:lnSpc>
                <a:spcPct val="100000"/>
              </a:lnSpc>
            </a:pPr>
            <a:r>
              <a:rPr lang="fr-FR" sz="2400" b="1" dirty="0" smtClean="0">
                <a:cs typeface="Arial" panose="020B0604020202020204" pitchFamily="34" charset="0"/>
              </a:rPr>
              <a:t>La </a:t>
            </a:r>
            <a:r>
              <a:rPr lang="fr-FR" sz="2400" b="1" dirty="0">
                <a:cs typeface="Arial" panose="020B0604020202020204" pitchFamily="34" charset="0"/>
              </a:rPr>
              <a:t>mémoire à long </a:t>
            </a:r>
            <a:r>
              <a:rPr lang="fr-FR" sz="2400" b="1" dirty="0" smtClean="0">
                <a:cs typeface="Arial" panose="020B0604020202020204" pitchFamily="34" charset="0"/>
              </a:rPr>
              <a:t>terme</a:t>
            </a:r>
            <a:r>
              <a:rPr lang="fr-FR" sz="2400" dirty="0" smtClean="0">
                <a:cs typeface="Arial" panose="020B0604020202020204" pitchFamily="34" charset="0"/>
              </a:rPr>
              <a:t>: c’est </a:t>
            </a:r>
            <a:r>
              <a:rPr lang="fr-FR" sz="2400" dirty="0">
                <a:cs typeface="Arial" panose="020B0604020202020204" pitchFamily="34" charset="0"/>
              </a:rPr>
              <a:t>le lieu de stockage des connaissances permanentes</a:t>
            </a:r>
            <a:r>
              <a:rPr lang="fr-FR" sz="2400" dirty="0" smtClean="0">
                <a:cs typeface="Arial" panose="020B0604020202020204" pitchFamily="34" charset="0"/>
              </a:rPr>
              <a:t>.</a:t>
            </a:r>
            <a:endParaRPr lang="fr-FR" sz="2400" dirty="0">
              <a:cs typeface="Arial" panose="020B0604020202020204" pitchFamily="34" charset="0"/>
            </a:endParaRPr>
          </a:p>
        </p:txBody>
      </p:sp>
      <p:sp>
        <p:nvSpPr>
          <p:cNvPr id="7"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8" name="Rectangle 7"/>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16</a:t>
            </a:fld>
            <a:endParaRPr lang="fr-FR"/>
          </a:p>
        </p:txBody>
      </p:sp>
    </p:spTree>
    <p:extLst>
      <p:ext uri="{BB962C8B-B14F-4D97-AF65-F5344CB8AC3E}">
        <p14:creationId xmlns:p14="http://schemas.microsoft.com/office/powerpoint/2010/main" val="5792304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838200" y="1825625"/>
            <a:ext cx="10668000" cy="4503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0">
              <a:lnSpc>
                <a:spcPct val="100000"/>
              </a:lnSpc>
            </a:pPr>
            <a:r>
              <a:rPr lang="fr-FR" sz="2400" b="1" dirty="0" smtClean="0">
                <a:cs typeface="Arial" panose="020B0604020202020204" pitchFamily="34" charset="0"/>
              </a:rPr>
              <a:t>Mémoire à court terme : semblable aux registres d'un calculateur </a:t>
            </a:r>
            <a:r>
              <a:rPr lang="fr-FR" sz="2400" dirty="0" smtClean="0">
                <a:cs typeface="Arial" panose="020B0604020202020204" pitchFamily="34" charset="0"/>
              </a:rPr>
              <a:t>: elle contient les opérandes d'entrée et les résultats intermédiaires des traitements en cours. Les opérandes proviennent des mémoires sensorielles et/ou de la mémoire à long terme.</a:t>
            </a:r>
          </a:p>
          <a:p>
            <a:pPr marL="630238" indent="0">
              <a:lnSpc>
                <a:spcPct val="100000"/>
              </a:lnSpc>
              <a:buNone/>
            </a:pPr>
            <a:r>
              <a:rPr lang="fr-FR" sz="2400" dirty="0" smtClean="0">
                <a:cs typeface="Arial" panose="020B0604020202020204" pitchFamily="34" charset="0"/>
              </a:rPr>
              <a:t>- Les </a:t>
            </a:r>
            <a:r>
              <a:rPr lang="fr-FR" sz="2400" dirty="0">
                <a:cs typeface="Arial" panose="020B0604020202020204" pitchFamily="34" charset="0"/>
              </a:rPr>
              <a:t>informations en provenance de la mémoire à long terme sont des </a:t>
            </a:r>
            <a:r>
              <a:rPr lang="fr-FR" sz="2400" dirty="0" err="1">
                <a:cs typeface="Arial" panose="020B0604020202020204" pitchFamily="34" charset="0"/>
              </a:rPr>
              <a:t>mnèmes</a:t>
            </a:r>
            <a:r>
              <a:rPr lang="fr-FR" sz="2400" dirty="0">
                <a:cs typeface="Arial" panose="020B0604020202020204" pitchFamily="34" charset="0"/>
              </a:rPr>
              <a:t> (en anglais, "</a:t>
            </a:r>
            <a:r>
              <a:rPr lang="fr-FR" sz="2400" dirty="0" err="1">
                <a:cs typeface="Arial" panose="020B0604020202020204" pitchFamily="34" charset="0"/>
              </a:rPr>
              <a:t>chunks</a:t>
            </a:r>
            <a:r>
              <a:rPr lang="fr-FR" sz="2400" dirty="0">
                <a:cs typeface="Arial" panose="020B0604020202020204" pitchFamily="34" charset="0"/>
              </a:rPr>
              <a:t>") activés par le processeur cognitif.</a:t>
            </a:r>
          </a:p>
          <a:p>
            <a:pPr marL="630238" indent="0">
              <a:lnSpc>
                <a:spcPct val="100000"/>
              </a:lnSpc>
              <a:buNone/>
            </a:pPr>
            <a:r>
              <a:rPr lang="fr-FR" sz="2400" dirty="0" smtClean="0">
                <a:cs typeface="Arial" panose="020B0604020202020204" pitchFamily="34" charset="0"/>
              </a:rPr>
              <a:t>- Un </a:t>
            </a:r>
            <a:r>
              <a:rPr lang="fr-FR" sz="2400" b="1" dirty="0" err="1">
                <a:cs typeface="Arial" panose="020B0604020202020204" pitchFamily="34" charset="0"/>
              </a:rPr>
              <a:t>mnème</a:t>
            </a:r>
            <a:r>
              <a:rPr lang="fr-FR" sz="2400" dirty="0">
                <a:cs typeface="Arial" panose="020B0604020202020204" pitchFamily="34" charset="0"/>
              </a:rPr>
              <a:t> est une unité cognitive symbolique</a:t>
            </a:r>
            <a:r>
              <a:rPr lang="fr-FR" sz="2400" dirty="0" smtClean="0">
                <a:cs typeface="Arial" panose="020B0604020202020204" pitchFamily="34" charset="0"/>
              </a:rPr>
              <a:t>, une </a:t>
            </a:r>
            <a:r>
              <a:rPr lang="fr-FR" sz="2400" dirty="0">
                <a:cs typeface="Arial" panose="020B0604020202020204" pitchFamily="34" charset="0"/>
              </a:rPr>
              <a:t>abstraction qui peut être associée à d'autres unités.</a:t>
            </a:r>
          </a:p>
          <a:p>
            <a:pPr marL="539750">
              <a:lnSpc>
                <a:spcPct val="100000"/>
              </a:lnSpc>
            </a:pPr>
            <a:endParaRPr lang="fr-FR" sz="2400" dirty="0">
              <a:cs typeface="Arial" panose="020B0604020202020204" pitchFamily="34" charset="0"/>
            </a:endParaRPr>
          </a:p>
        </p:txBody>
      </p:sp>
      <p:sp>
        <p:nvSpPr>
          <p:cNvPr id="7"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8" name="Rectangle 7"/>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17</a:t>
            </a:fld>
            <a:endParaRPr lang="fr-FR"/>
          </a:p>
        </p:txBody>
      </p:sp>
    </p:spTree>
    <p:extLst>
      <p:ext uri="{BB962C8B-B14F-4D97-AF65-F5344CB8AC3E}">
        <p14:creationId xmlns:p14="http://schemas.microsoft.com/office/powerpoint/2010/main" val="43029112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838200" y="1825625"/>
            <a:ext cx="10668000" cy="45037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9750">
              <a:lnSpc>
                <a:spcPct val="100000"/>
              </a:lnSpc>
            </a:pPr>
            <a:r>
              <a:rPr lang="fr-FR" sz="2400" b="1" dirty="0" smtClean="0">
                <a:cs typeface="Arial" panose="020B0604020202020204" pitchFamily="34" charset="0"/>
              </a:rPr>
              <a:t>Mémoire </a:t>
            </a:r>
            <a:r>
              <a:rPr lang="fr-FR" sz="2400" b="1" dirty="0">
                <a:cs typeface="Arial" panose="020B0604020202020204" pitchFamily="34" charset="0"/>
              </a:rPr>
              <a:t>à long terme </a:t>
            </a:r>
            <a:r>
              <a:rPr lang="fr-FR" sz="2400" b="1" dirty="0" smtClean="0">
                <a:cs typeface="Arial" panose="020B0604020202020204" pitchFamily="34" charset="0"/>
              </a:rPr>
              <a:t>: Rôle </a:t>
            </a:r>
            <a:r>
              <a:rPr lang="fr-FR" sz="2400" b="1" dirty="0">
                <a:cs typeface="Arial" panose="020B0604020202020204" pitchFamily="34" charset="0"/>
              </a:rPr>
              <a:t>analogue aux mémoires centrales </a:t>
            </a:r>
            <a:r>
              <a:rPr lang="fr-FR" sz="2400" b="1" dirty="0" smtClean="0">
                <a:cs typeface="Arial" panose="020B0604020202020204" pitchFamily="34" charset="0"/>
              </a:rPr>
              <a:t>et secondaires </a:t>
            </a:r>
            <a:r>
              <a:rPr lang="fr-FR" sz="2400" b="1" dirty="0">
                <a:cs typeface="Arial" panose="020B0604020202020204" pitchFamily="34" charset="0"/>
              </a:rPr>
              <a:t>d'un calculateur :</a:t>
            </a:r>
          </a:p>
          <a:p>
            <a:pPr marL="630238" indent="0">
              <a:lnSpc>
                <a:spcPct val="100000"/>
              </a:lnSpc>
              <a:buNone/>
            </a:pPr>
            <a:r>
              <a:rPr lang="fr-FR" sz="2400" dirty="0" smtClean="0">
                <a:cs typeface="Arial" panose="020B0604020202020204" pitchFamily="34" charset="0"/>
              </a:rPr>
              <a:t>- contient </a:t>
            </a:r>
            <a:r>
              <a:rPr lang="fr-FR" sz="2400" dirty="0">
                <a:cs typeface="Arial" panose="020B0604020202020204" pitchFamily="34" charset="0"/>
              </a:rPr>
              <a:t>l'information de masse</a:t>
            </a:r>
          </a:p>
          <a:p>
            <a:pPr marL="630238" indent="0">
              <a:lnSpc>
                <a:spcPct val="100000"/>
              </a:lnSpc>
              <a:buNone/>
            </a:pPr>
            <a:r>
              <a:rPr lang="fr-FR" sz="2400" dirty="0" smtClean="0">
                <a:cs typeface="Arial" panose="020B0604020202020204" pitchFamily="34" charset="0"/>
              </a:rPr>
              <a:t>- peut </a:t>
            </a:r>
            <a:r>
              <a:rPr lang="fr-FR" sz="2400" dirty="0">
                <a:cs typeface="Arial" panose="020B0604020202020204" pitchFamily="34" charset="0"/>
              </a:rPr>
              <a:t>être lue ou modifiée</a:t>
            </a:r>
          </a:p>
          <a:p>
            <a:pPr marL="630238" indent="0">
              <a:lnSpc>
                <a:spcPct val="100000"/>
              </a:lnSpc>
              <a:buNone/>
            </a:pPr>
            <a:r>
              <a:rPr lang="fr-FR" sz="2400" dirty="0" smtClean="0">
                <a:cs typeface="Arial" panose="020B0604020202020204" pitchFamily="34" charset="0"/>
              </a:rPr>
              <a:t>- son </a:t>
            </a:r>
            <a:r>
              <a:rPr lang="fr-FR" sz="2400" dirty="0">
                <a:cs typeface="Arial" panose="020B0604020202020204" pitchFamily="34" charset="0"/>
              </a:rPr>
              <a:t>contenu est un réseau sémantique de </a:t>
            </a:r>
            <a:r>
              <a:rPr lang="fr-FR" sz="2400" dirty="0" err="1">
                <a:cs typeface="Arial" panose="020B0604020202020204" pitchFamily="34" charset="0"/>
              </a:rPr>
              <a:t>mnèmes</a:t>
            </a:r>
            <a:r>
              <a:rPr lang="fr-FR" sz="2400" dirty="0">
                <a:cs typeface="Arial" panose="020B0604020202020204" pitchFamily="34" charset="0"/>
              </a:rPr>
              <a:t> [qui représentent des procédures et des données appelées respectivement </a:t>
            </a:r>
            <a:r>
              <a:rPr lang="fr-FR" sz="2400" dirty="0" smtClean="0">
                <a:cs typeface="Arial" panose="020B0604020202020204" pitchFamily="34" charset="0"/>
              </a:rPr>
              <a:t>connaissance procédurale </a:t>
            </a:r>
            <a:r>
              <a:rPr lang="fr-FR" sz="2400" dirty="0">
                <a:cs typeface="Arial" panose="020B0604020202020204" pitchFamily="34" charset="0"/>
              </a:rPr>
              <a:t>(ou savoir-faire) et connaissance factuelle (ou connaissance de faits)].</a:t>
            </a:r>
          </a:p>
          <a:p>
            <a:pPr marL="973138" indent="-342900">
              <a:lnSpc>
                <a:spcPct val="100000"/>
              </a:lnSpc>
              <a:buFontTx/>
              <a:buChar char="-"/>
            </a:pPr>
            <a:endParaRPr lang="fr-FR" sz="2400" dirty="0">
              <a:cs typeface="Arial" panose="020B0604020202020204" pitchFamily="34" charset="0"/>
            </a:endParaRPr>
          </a:p>
          <a:p>
            <a:pPr marL="539750">
              <a:lnSpc>
                <a:spcPct val="100000"/>
              </a:lnSpc>
            </a:pPr>
            <a:endParaRPr lang="fr-FR" sz="2400" dirty="0">
              <a:cs typeface="Arial" panose="020B0604020202020204" pitchFamily="34" charset="0"/>
            </a:endParaRPr>
          </a:p>
        </p:txBody>
      </p:sp>
      <p:sp>
        <p:nvSpPr>
          <p:cNvPr id="7"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8" name="Rectangle 7"/>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18</a:t>
            </a:fld>
            <a:endParaRPr lang="fr-FR"/>
          </a:p>
        </p:txBody>
      </p:sp>
    </p:spTree>
    <p:extLst>
      <p:ext uri="{BB962C8B-B14F-4D97-AF65-F5344CB8AC3E}">
        <p14:creationId xmlns:p14="http://schemas.microsoft.com/office/powerpoint/2010/main" val="93464469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52625"/>
            <a:ext cx="10515600" cy="4351338"/>
          </a:xfrm>
        </p:spPr>
        <p:txBody>
          <a:bodyPr>
            <a:normAutofit/>
          </a:bodyPr>
          <a:lstStyle/>
          <a:p>
            <a:pPr marL="0" indent="0" algn="just">
              <a:lnSpc>
                <a:spcPct val="100000"/>
              </a:lnSpc>
              <a:buNone/>
            </a:pPr>
            <a:r>
              <a:rPr lang="fr-FR" b="1" dirty="0" smtClean="0">
                <a:cs typeface="Arial" panose="020B0604020202020204" pitchFamily="34" charset="0"/>
              </a:rPr>
              <a:t>Opération de lecture = rechercher un </a:t>
            </a:r>
            <a:r>
              <a:rPr lang="fr-FR" b="1" dirty="0" err="1" smtClean="0">
                <a:cs typeface="Arial" panose="020B0604020202020204" pitchFamily="34" charset="0"/>
              </a:rPr>
              <a:t>mnème</a:t>
            </a:r>
            <a:r>
              <a:rPr lang="fr-FR" dirty="0" smtClean="0">
                <a:cs typeface="Arial" panose="020B0604020202020204" pitchFamily="34" charset="0"/>
              </a:rPr>
              <a:t>. Le succès de cette recherche transfère le </a:t>
            </a:r>
            <a:r>
              <a:rPr lang="fr-FR" dirty="0" err="1" smtClean="0">
                <a:cs typeface="Arial" panose="020B0604020202020204" pitchFamily="34" charset="0"/>
              </a:rPr>
              <a:t>mnème</a:t>
            </a:r>
            <a:r>
              <a:rPr lang="fr-FR" dirty="0" smtClean="0">
                <a:cs typeface="Arial" panose="020B0604020202020204" pitchFamily="34" charset="0"/>
              </a:rPr>
              <a:t> dans la mémoire à court terme avec un degré d'activation donné. L'échec a deux causes principales : soit aucune association n'est trouvée, soit plusieurs </a:t>
            </a:r>
            <a:r>
              <a:rPr lang="fr-FR" dirty="0" err="1" smtClean="0">
                <a:cs typeface="Arial" panose="020B0604020202020204" pitchFamily="34" charset="0"/>
              </a:rPr>
              <a:t>mnèmes</a:t>
            </a:r>
            <a:r>
              <a:rPr lang="fr-FR" dirty="0" smtClean="0">
                <a:cs typeface="Arial" panose="020B0604020202020204" pitchFamily="34" charset="0"/>
              </a:rPr>
              <a:t> interfèrent avec le </a:t>
            </a:r>
            <a:r>
              <a:rPr lang="fr-FR" dirty="0" err="1" smtClean="0">
                <a:cs typeface="Arial" panose="020B0604020202020204" pitchFamily="34" charset="0"/>
              </a:rPr>
              <a:t>mnème</a:t>
            </a:r>
            <a:r>
              <a:rPr lang="fr-FR" dirty="0" smtClean="0">
                <a:cs typeface="Arial" panose="020B0604020202020204" pitchFamily="34" charset="0"/>
              </a:rPr>
              <a:t> cible.</a:t>
            </a:r>
          </a:p>
          <a:p>
            <a:pPr marL="0" indent="0" algn="just">
              <a:lnSpc>
                <a:spcPct val="100000"/>
              </a:lnSpc>
              <a:buNone/>
            </a:pPr>
            <a:endParaRPr lang="fr-FR" dirty="0" smtClean="0">
              <a:cs typeface="Arial" panose="020B0604020202020204" pitchFamily="34" charset="0"/>
            </a:endParaRPr>
          </a:p>
          <a:p>
            <a:pPr marL="0" indent="0" algn="just">
              <a:lnSpc>
                <a:spcPct val="100000"/>
              </a:lnSpc>
              <a:buNone/>
            </a:pPr>
            <a:r>
              <a:rPr lang="fr-FR" b="1" dirty="0" smtClean="0">
                <a:cs typeface="Arial" panose="020B0604020202020204" pitchFamily="34" charset="0"/>
              </a:rPr>
              <a:t>La persistance </a:t>
            </a:r>
            <a:r>
              <a:rPr lang="fr-FR" dirty="0" smtClean="0">
                <a:cs typeface="Arial" panose="020B0604020202020204" pitchFamily="34" charset="0"/>
              </a:rPr>
              <a:t>des informations dans la mémoire à long terme </a:t>
            </a:r>
            <a:r>
              <a:rPr lang="fr-FR" b="1" dirty="0" smtClean="0">
                <a:cs typeface="Arial" panose="020B0604020202020204" pitchFamily="34" charset="0"/>
              </a:rPr>
              <a:t>est infinie</a:t>
            </a:r>
            <a:r>
              <a:rPr lang="fr-FR" dirty="0" smtClean="0">
                <a:cs typeface="Arial" panose="020B0604020202020204" pitchFamily="34" charset="0"/>
              </a:rPr>
              <a:t>.</a:t>
            </a:r>
            <a:endParaRPr lang="fr-FR" dirty="0">
              <a:cs typeface="Arial" panose="020B0604020202020204" pitchFamily="34" charset="0"/>
            </a:endParaRPr>
          </a:p>
        </p:txBody>
      </p:sp>
      <p:sp>
        <p:nvSpPr>
          <p:cNvPr id="6"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7" name="Rectangle 6"/>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19</a:t>
            </a:fld>
            <a:endParaRPr lang="fr-FR"/>
          </a:p>
        </p:txBody>
      </p:sp>
    </p:spTree>
    <p:extLst>
      <p:ext uri="{BB962C8B-B14F-4D97-AF65-F5344CB8AC3E}">
        <p14:creationId xmlns:p14="http://schemas.microsoft.com/office/powerpoint/2010/main" val="213298063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0" y="0"/>
            <a:ext cx="12192000" cy="6858000"/>
          </a:xfrm>
          <a:prstGeom prst="rect">
            <a:avLst/>
          </a:prstGeom>
        </p:spPr>
      </p:pic>
      <p:sp>
        <p:nvSpPr>
          <p:cNvPr id="6" name="Rectangle à coins arrondis 5"/>
          <p:cNvSpPr/>
          <p:nvPr/>
        </p:nvSpPr>
        <p:spPr>
          <a:xfrm>
            <a:off x="2487705" y="833718"/>
            <a:ext cx="2043953" cy="2312894"/>
          </a:xfrm>
          <a:prstGeom prst="roundRect">
            <a:avLst>
              <a:gd name="adj" fmla="val 16195"/>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à coins arrondis 12"/>
          <p:cNvSpPr/>
          <p:nvPr/>
        </p:nvSpPr>
        <p:spPr>
          <a:xfrm>
            <a:off x="376518" y="995082"/>
            <a:ext cx="1452281" cy="1640542"/>
          </a:xfrm>
          <a:prstGeom prst="roundRect">
            <a:avLst>
              <a:gd name="adj" fmla="val 16195"/>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à coins arrondis 13"/>
          <p:cNvSpPr/>
          <p:nvPr/>
        </p:nvSpPr>
        <p:spPr>
          <a:xfrm>
            <a:off x="3048000" y="3938588"/>
            <a:ext cx="1285875" cy="1446212"/>
          </a:xfrm>
          <a:prstGeom prst="roundRect">
            <a:avLst>
              <a:gd name="adj" fmla="val 16195"/>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à coins arrondis 15"/>
          <p:cNvSpPr/>
          <p:nvPr/>
        </p:nvSpPr>
        <p:spPr>
          <a:xfrm>
            <a:off x="-522195" y="2914650"/>
            <a:ext cx="2039846" cy="2152650"/>
          </a:xfrm>
          <a:prstGeom prst="roundRect">
            <a:avLst>
              <a:gd name="adj" fmla="val 16195"/>
            </a:avLst>
          </a:prstGeom>
          <a:no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ZoneTexte 16"/>
          <p:cNvSpPr txBox="1"/>
          <p:nvPr/>
        </p:nvSpPr>
        <p:spPr>
          <a:xfrm>
            <a:off x="679132" y="74955"/>
            <a:ext cx="1915887" cy="461665"/>
          </a:xfrm>
          <a:prstGeom prst="rect">
            <a:avLst/>
          </a:prstGeom>
          <a:noFill/>
          <a:ln>
            <a:noFill/>
          </a:ln>
        </p:spPr>
        <p:txBody>
          <a:bodyPr wrap="square" rtlCol="0">
            <a:spAutoFit/>
          </a:bodyPr>
          <a:lstStyle/>
          <a:p>
            <a:pPr algn="ctr"/>
            <a:r>
              <a:rPr lang="fr-FR" sz="2400" b="1" dirty="0">
                <a:solidFill>
                  <a:schemeClr val="bg1"/>
                </a:solidFill>
              </a:rPr>
              <a:t>Introduction</a:t>
            </a:r>
          </a:p>
        </p:txBody>
      </p:sp>
      <p:sp>
        <p:nvSpPr>
          <p:cNvPr id="18" name="ZoneTexte 17"/>
          <p:cNvSpPr txBox="1"/>
          <p:nvPr/>
        </p:nvSpPr>
        <p:spPr>
          <a:xfrm>
            <a:off x="4688115" y="74955"/>
            <a:ext cx="3628572" cy="830997"/>
          </a:xfrm>
          <a:prstGeom prst="rect">
            <a:avLst/>
          </a:prstGeom>
          <a:noFill/>
          <a:ln>
            <a:noFill/>
          </a:ln>
        </p:spPr>
        <p:txBody>
          <a:bodyPr wrap="square" rtlCol="0">
            <a:spAutoFit/>
          </a:bodyPr>
          <a:lstStyle/>
          <a:p>
            <a:pPr algn="ctr"/>
            <a:r>
              <a:rPr lang="fr-FR" sz="2400" b="1" dirty="0">
                <a:solidFill>
                  <a:schemeClr val="bg1"/>
                </a:solidFill>
              </a:rPr>
              <a:t>Apports de la p</a:t>
            </a:r>
            <a:r>
              <a:rPr lang="fr-FR" sz="2400" b="1" dirty="0" smtClean="0">
                <a:solidFill>
                  <a:schemeClr val="bg1"/>
                </a:solidFill>
              </a:rPr>
              <a:t>sychologie cognitive à la </a:t>
            </a:r>
            <a:r>
              <a:rPr lang="fr-FR" sz="2400" b="1" dirty="0">
                <a:solidFill>
                  <a:schemeClr val="bg1"/>
                </a:solidFill>
              </a:rPr>
              <a:t>modélisation</a:t>
            </a:r>
          </a:p>
        </p:txBody>
      </p:sp>
      <p:sp>
        <p:nvSpPr>
          <p:cNvPr id="19" name="ZoneTexte 18"/>
          <p:cNvSpPr txBox="1"/>
          <p:nvPr/>
        </p:nvSpPr>
        <p:spPr>
          <a:xfrm>
            <a:off x="2365829" y="6173601"/>
            <a:ext cx="1079819" cy="461665"/>
          </a:xfrm>
          <a:prstGeom prst="rect">
            <a:avLst/>
          </a:prstGeom>
          <a:noFill/>
          <a:ln>
            <a:noFill/>
          </a:ln>
        </p:spPr>
        <p:txBody>
          <a:bodyPr wrap="square" rtlCol="0">
            <a:spAutoFit/>
          </a:bodyPr>
          <a:lstStyle/>
          <a:p>
            <a:pPr algn="ctr"/>
            <a:r>
              <a:rPr lang="fr-FR" sz="2400" b="1" dirty="0">
                <a:solidFill>
                  <a:schemeClr val="bg1"/>
                </a:solidFill>
              </a:rPr>
              <a:t>Types</a:t>
            </a:r>
          </a:p>
        </p:txBody>
      </p:sp>
      <p:sp>
        <p:nvSpPr>
          <p:cNvPr id="20" name="ZoneTexte 19"/>
          <p:cNvSpPr txBox="1"/>
          <p:nvPr/>
        </p:nvSpPr>
        <p:spPr>
          <a:xfrm>
            <a:off x="449942" y="5859276"/>
            <a:ext cx="1915887" cy="461665"/>
          </a:xfrm>
          <a:prstGeom prst="rect">
            <a:avLst/>
          </a:prstGeom>
          <a:noFill/>
          <a:ln>
            <a:noFill/>
          </a:ln>
        </p:spPr>
        <p:txBody>
          <a:bodyPr wrap="square" rtlCol="0">
            <a:spAutoFit/>
          </a:bodyPr>
          <a:lstStyle/>
          <a:p>
            <a:pPr algn="ctr"/>
            <a:r>
              <a:rPr lang="fr-FR" sz="2400" b="1" dirty="0">
                <a:solidFill>
                  <a:schemeClr val="bg1"/>
                </a:solidFill>
              </a:rPr>
              <a:t>Histoire</a:t>
            </a:r>
          </a:p>
        </p:txBody>
      </p:sp>
      <p:cxnSp>
        <p:nvCxnSpPr>
          <p:cNvPr id="24" name="Connecteur en angle 23"/>
          <p:cNvCxnSpPr>
            <a:stCxn id="13" idx="0"/>
            <a:endCxn id="17" idx="2"/>
          </p:cNvCxnSpPr>
          <p:nvPr/>
        </p:nvCxnSpPr>
        <p:spPr>
          <a:xfrm rot="5400000" flipH="1" flipV="1">
            <a:off x="1140636" y="498643"/>
            <a:ext cx="458462" cy="534417"/>
          </a:xfrm>
          <a:prstGeom prst="bentConnector3">
            <a:avLst>
              <a:gd name="adj1" fmla="val 50000"/>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a:stCxn id="6" idx="0"/>
            <a:endCxn id="18" idx="1"/>
          </p:cNvCxnSpPr>
          <p:nvPr/>
        </p:nvCxnSpPr>
        <p:spPr>
          <a:xfrm rot="5400000" flipH="1" flipV="1">
            <a:off x="3927266" y="72870"/>
            <a:ext cx="343264" cy="1178433"/>
          </a:xfrm>
          <a:prstGeom prst="bentConnector2">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31" name="Connecteur en angle 30"/>
          <p:cNvCxnSpPr>
            <a:stCxn id="16" idx="2"/>
            <a:endCxn id="20" idx="0"/>
          </p:cNvCxnSpPr>
          <p:nvPr/>
        </p:nvCxnSpPr>
        <p:spPr>
          <a:xfrm rot="16200000" flipH="1">
            <a:off x="556819" y="5008209"/>
            <a:ext cx="791976" cy="910158"/>
          </a:xfrm>
          <a:prstGeom prst="bentConnector3">
            <a:avLst>
              <a:gd name="adj1" fmla="val 50000"/>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32" name="Connecteur en angle 31"/>
          <p:cNvCxnSpPr>
            <a:stCxn id="19" idx="3"/>
            <a:endCxn id="14" idx="2"/>
          </p:cNvCxnSpPr>
          <p:nvPr/>
        </p:nvCxnSpPr>
        <p:spPr>
          <a:xfrm flipV="1">
            <a:off x="3445648" y="5384800"/>
            <a:ext cx="245290" cy="1019634"/>
          </a:xfrm>
          <a:prstGeom prst="bentConnector2">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41" name="ZoneTexte 40"/>
          <p:cNvSpPr txBox="1"/>
          <p:nvPr/>
        </p:nvSpPr>
        <p:spPr>
          <a:xfrm>
            <a:off x="738307" y="1147585"/>
            <a:ext cx="728702" cy="1446550"/>
          </a:xfrm>
          <a:prstGeom prst="rect">
            <a:avLst/>
          </a:prstGeom>
          <a:noFill/>
        </p:spPr>
        <p:txBody>
          <a:bodyPr wrap="square" rtlCol="0">
            <a:spAutoFit/>
          </a:bodyPr>
          <a:lstStyle/>
          <a:p>
            <a:pPr algn="ctr"/>
            <a:r>
              <a:rPr lang="fr-FR" sz="8800" b="1" dirty="0" smtClean="0">
                <a:ln>
                  <a:solidFill>
                    <a:schemeClr val="bg1"/>
                  </a:solidFill>
                </a:ln>
                <a:noFill/>
                <a:latin typeface="Stencil" panose="040409050D0802020404" pitchFamily="82" charset="0"/>
              </a:rPr>
              <a:t>1</a:t>
            </a:r>
            <a:endParaRPr lang="fr-FR" sz="8800" b="1" dirty="0">
              <a:ln>
                <a:solidFill>
                  <a:schemeClr val="bg1"/>
                </a:solidFill>
              </a:ln>
              <a:noFill/>
              <a:latin typeface="Stencil" panose="040409050D0802020404" pitchFamily="82" charset="0"/>
            </a:endParaRPr>
          </a:p>
        </p:txBody>
      </p:sp>
      <p:sp>
        <p:nvSpPr>
          <p:cNvPr id="42" name="ZoneTexte 41"/>
          <p:cNvSpPr txBox="1"/>
          <p:nvPr/>
        </p:nvSpPr>
        <p:spPr>
          <a:xfrm>
            <a:off x="133377" y="3253704"/>
            <a:ext cx="728702" cy="1446550"/>
          </a:xfrm>
          <a:prstGeom prst="rect">
            <a:avLst/>
          </a:prstGeom>
          <a:noFill/>
        </p:spPr>
        <p:txBody>
          <a:bodyPr wrap="square" rtlCol="0">
            <a:spAutoFit/>
          </a:bodyPr>
          <a:lstStyle/>
          <a:p>
            <a:pPr algn="ctr"/>
            <a:r>
              <a:rPr lang="fr-FR" sz="8800" b="1" dirty="0" smtClean="0">
                <a:ln>
                  <a:solidFill>
                    <a:schemeClr val="bg1"/>
                  </a:solidFill>
                </a:ln>
                <a:noFill/>
                <a:latin typeface="Stencil" panose="040409050D0802020404" pitchFamily="82" charset="0"/>
              </a:rPr>
              <a:t>2</a:t>
            </a:r>
            <a:endParaRPr lang="fr-FR" sz="8800" b="1" dirty="0">
              <a:ln>
                <a:solidFill>
                  <a:schemeClr val="bg1"/>
                </a:solidFill>
              </a:ln>
              <a:noFill/>
              <a:latin typeface="Stencil" panose="040409050D0802020404" pitchFamily="82" charset="0"/>
            </a:endParaRPr>
          </a:p>
        </p:txBody>
      </p:sp>
      <p:sp>
        <p:nvSpPr>
          <p:cNvPr id="43" name="ZoneTexte 42"/>
          <p:cNvSpPr txBox="1"/>
          <p:nvPr/>
        </p:nvSpPr>
        <p:spPr>
          <a:xfrm>
            <a:off x="3326586" y="4100089"/>
            <a:ext cx="728702" cy="1200329"/>
          </a:xfrm>
          <a:prstGeom prst="rect">
            <a:avLst/>
          </a:prstGeom>
          <a:noFill/>
        </p:spPr>
        <p:txBody>
          <a:bodyPr wrap="square" rtlCol="0">
            <a:spAutoFit/>
          </a:bodyPr>
          <a:lstStyle/>
          <a:p>
            <a:pPr algn="ctr"/>
            <a:r>
              <a:rPr lang="fr-FR" sz="7200" b="1" dirty="0" smtClean="0">
                <a:ln>
                  <a:solidFill>
                    <a:schemeClr val="bg1"/>
                  </a:solidFill>
                </a:ln>
                <a:noFill/>
                <a:latin typeface="Stencil" panose="040409050D0802020404" pitchFamily="82" charset="0"/>
              </a:rPr>
              <a:t>3</a:t>
            </a:r>
            <a:endParaRPr lang="fr-FR" sz="7200" b="1" dirty="0">
              <a:ln>
                <a:solidFill>
                  <a:schemeClr val="bg1"/>
                </a:solidFill>
              </a:ln>
              <a:noFill/>
              <a:latin typeface="Stencil" panose="040409050D0802020404" pitchFamily="82" charset="0"/>
            </a:endParaRPr>
          </a:p>
        </p:txBody>
      </p:sp>
      <p:sp>
        <p:nvSpPr>
          <p:cNvPr id="44" name="ZoneTexte 43"/>
          <p:cNvSpPr txBox="1"/>
          <p:nvPr/>
        </p:nvSpPr>
        <p:spPr>
          <a:xfrm>
            <a:off x="3145330" y="1218226"/>
            <a:ext cx="728702" cy="1569660"/>
          </a:xfrm>
          <a:prstGeom prst="rect">
            <a:avLst/>
          </a:prstGeom>
          <a:noFill/>
        </p:spPr>
        <p:txBody>
          <a:bodyPr wrap="square" rtlCol="0">
            <a:spAutoFit/>
          </a:bodyPr>
          <a:lstStyle/>
          <a:p>
            <a:pPr algn="ctr"/>
            <a:r>
              <a:rPr lang="fr-FR" sz="9600" b="1" dirty="0">
                <a:ln>
                  <a:solidFill>
                    <a:schemeClr val="bg1"/>
                  </a:solidFill>
                </a:ln>
                <a:noFill/>
                <a:latin typeface="Stencil" panose="040409050D0802020404" pitchFamily="82" charset="0"/>
              </a:rPr>
              <a:t>4</a:t>
            </a:r>
          </a:p>
        </p:txBody>
      </p:sp>
      <p:sp>
        <p:nvSpPr>
          <p:cNvPr id="45" name="Rectangle à coins arrondis 44"/>
          <p:cNvSpPr/>
          <p:nvPr/>
        </p:nvSpPr>
        <p:spPr>
          <a:xfrm>
            <a:off x="9441179" y="4549140"/>
            <a:ext cx="861061" cy="990600"/>
          </a:xfrm>
          <a:prstGeom prst="roundRect">
            <a:avLst>
              <a:gd name="adj" fmla="val 16195"/>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6" name="Rectangle à coins arrondis 45"/>
          <p:cNvSpPr/>
          <p:nvPr/>
        </p:nvSpPr>
        <p:spPr>
          <a:xfrm>
            <a:off x="7851775" y="1955800"/>
            <a:ext cx="511175" cy="539750"/>
          </a:xfrm>
          <a:prstGeom prst="roundRect">
            <a:avLst>
              <a:gd name="adj" fmla="val 16195"/>
            </a:avLst>
          </a:prstGeom>
          <a:no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à coins arrondis 46"/>
          <p:cNvSpPr/>
          <p:nvPr/>
        </p:nvSpPr>
        <p:spPr>
          <a:xfrm>
            <a:off x="11061700" y="1597025"/>
            <a:ext cx="508000" cy="565150"/>
          </a:xfrm>
          <a:prstGeom prst="roundRect">
            <a:avLst>
              <a:gd name="adj" fmla="val 16195"/>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Rectangle à coins arrondis 47"/>
          <p:cNvSpPr/>
          <p:nvPr/>
        </p:nvSpPr>
        <p:spPr>
          <a:xfrm>
            <a:off x="9764076" y="1177925"/>
            <a:ext cx="754700" cy="822325"/>
          </a:xfrm>
          <a:prstGeom prst="roundRect">
            <a:avLst>
              <a:gd name="adj" fmla="val 16195"/>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49" name="Connecteur en angle 48"/>
          <p:cNvCxnSpPr>
            <a:stCxn id="57" idx="0"/>
            <a:endCxn id="45" idx="1"/>
          </p:cNvCxnSpPr>
          <p:nvPr/>
        </p:nvCxnSpPr>
        <p:spPr>
          <a:xfrm rot="5400000" flipH="1" flipV="1">
            <a:off x="8822376" y="5162342"/>
            <a:ext cx="736705" cy="500902"/>
          </a:xfrm>
          <a:prstGeom prst="bentConnector2">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50" name="Connecteur en angle 49"/>
          <p:cNvCxnSpPr>
            <a:stCxn id="54" idx="1"/>
            <a:endCxn id="46" idx="1"/>
          </p:cNvCxnSpPr>
          <p:nvPr/>
        </p:nvCxnSpPr>
        <p:spPr>
          <a:xfrm rot="10800000" flipH="1">
            <a:off x="7821103" y="2225675"/>
            <a:ext cx="30671" cy="680668"/>
          </a:xfrm>
          <a:prstGeom prst="bentConnector3">
            <a:avLst>
              <a:gd name="adj1" fmla="val -745329"/>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51" name="Connecteur en angle 50"/>
          <p:cNvCxnSpPr>
            <a:stCxn id="55" idx="2"/>
            <a:endCxn id="47" idx="0"/>
          </p:cNvCxnSpPr>
          <p:nvPr/>
        </p:nvCxnSpPr>
        <p:spPr>
          <a:xfrm rot="16200000" flipH="1">
            <a:off x="10652441" y="933766"/>
            <a:ext cx="789358" cy="537159"/>
          </a:xfrm>
          <a:prstGeom prst="bentConnector3">
            <a:avLst>
              <a:gd name="adj1" fmla="val 50000"/>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52" name="Connecteur en angle 51"/>
          <p:cNvCxnSpPr>
            <a:stCxn id="56" idx="0"/>
            <a:endCxn id="48" idx="2"/>
          </p:cNvCxnSpPr>
          <p:nvPr/>
        </p:nvCxnSpPr>
        <p:spPr>
          <a:xfrm rot="16200000" flipV="1">
            <a:off x="8746549" y="3395128"/>
            <a:ext cx="3964029" cy="1174274"/>
          </a:xfrm>
          <a:prstGeom prst="bentConnector3">
            <a:avLst>
              <a:gd name="adj1" fmla="val 50000"/>
            </a:avLst>
          </a:prstGeom>
          <a:ln w="1270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54" name="ZoneTexte 53"/>
          <p:cNvSpPr txBox="1"/>
          <p:nvPr/>
        </p:nvSpPr>
        <p:spPr>
          <a:xfrm>
            <a:off x="7821104" y="2552400"/>
            <a:ext cx="2238344" cy="707886"/>
          </a:xfrm>
          <a:prstGeom prst="rect">
            <a:avLst/>
          </a:prstGeom>
          <a:noFill/>
          <a:ln>
            <a:noFill/>
          </a:ln>
        </p:spPr>
        <p:txBody>
          <a:bodyPr wrap="square" rtlCol="0">
            <a:spAutoFit/>
          </a:bodyPr>
          <a:lstStyle/>
          <a:p>
            <a:pPr algn="ctr"/>
            <a:r>
              <a:rPr lang="fr-FR" sz="2000" b="1" dirty="0" smtClean="0">
                <a:solidFill>
                  <a:schemeClr val="bg1"/>
                </a:solidFill>
              </a:rPr>
              <a:t>La théorie de l’action de Norman</a:t>
            </a:r>
            <a:endParaRPr lang="fr-FR" sz="2000" b="1" dirty="0">
              <a:solidFill>
                <a:schemeClr val="bg1"/>
              </a:solidFill>
            </a:endParaRPr>
          </a:p>
        </p:txBody>
      </p:sp>
      <p:sp>
        <p:nvSpPr>
          <p:cNvPr id="55" name="ZoneTexte 54"/>
          <p:cNvSpPr txBox="1"/>
          <p:nvPr/>
        </p:nvSpPr>
        <p:spPr>
          <a:xfrm>
            <a:off x="9579711" y="99781"/>
            <a:ext cx="2397659" cy="707886"/>
          </a:xfrm>
          <a:prstGeom prst="rect">
            <a:avLst/>
          </a:prstGeom>
          <a:noFill/>
          <a:ln>
            <a:noFill/>
          </a:ln>
        </p:spPr>
        <p:txBody>
          <a:bodyPr wrap="square" rtlCol="0">
            <a:spAutoFit/>
          </a:bodyPr>
          <a:lstStyle/>
          <a:p>
            <a:pPr algn="ctr"/>
            <a:r>
              <a:rPr lang="fr-FR" sz="2000" b="1" dirty="0" smtClean="0">
                <a:solidFill>
                  <a:schemeClr val="bg1"/>
                </a:solidFill>
              </a:rPr>
              <a:t>Modèles GOMS et </a:t>
            </a:r>
            <a:r>
              <a:rPr lang="fr-FR" sz="2000" b="1" dirty="0" err="1" smtClean="0">
                <a:solidFill>
                  <a:schemeClr val="bg1"/>
                </a:solidFill>
              </a:rPr>
              <a:t>Keystroke</a:t>
            </a:r>
            <a:endParaRPr lang="fr-FR" sz="2000" b="1" dirty="0">
              <a:solidFill>
                <a:schemeClr val="bg1"/>
              </a:solidFill>
            </a:endParaRPr>
          </a:p>
        </p:txBody>
      </p:sp>
      <p:sp>
        <p:nvSpPr>
          <p:cNvPr id="56" name="ZoneTexte 55"/>
          <p:cNvSpPr txBox="1"/>
          <p:nvPr/>
        </p:nvSpPr>
        <p:spPr>
          <a:xfrm>
            <a:off x="10402877" y="5964279"/>
            <a:ext cx="1825646" cy="707886"/>
          </a:xfrm>
          <a:prstGeom prst="rect">
            <a:avLst/>
          </a:prstGeom>
          <a:noFill/>
          <a:ln>
            <a:noFill/>
          </a:ln>
        </p:spPr>
        <p:txBody>
          <a:bodyPr wrap="square" rtlCol="0">
            <a:spAutoFit/>
          </a:bodyPr>
          <a:lstStyle/>
          <a:p>
            <a:pPr algn="ctr"/>
            <a:r>
              <a:rPr lang="fr-FR" sz="2000" b="1" dirty="0" smtClean="0">
                <a:solidFill>
                  <a:schemeClr val="bg1"/>
                </a:solidFill>
              </a:rPr>
              <a:t>Modèle de loi de </a:t>
            </a:r>
            <a:r>
              <a:rPr lang="fr-FR" sz="2000" b="1" dirty="0" err="1" smtClean="0">
                <a:solidFill>
                  <a:schemeClr val="bg1"/>
                </a:solidFill>
              </a:rPr>
              <a:t>fitts</a:t>
            </a:r>
            <a:endParaRPr lang="fr-FR" sz="2000" b="1" dirty="0">
              <a:solidFill>
                <a:schemeClr val="bg1"/>
              </a:solidFill>
            </a:endParaRPr>
          </a:p>
        </p:txBody>
      </p:sp>
      <p:sp>
        <p:nvSpPr>
          <p:cNvPr id="57" name="ZoneTexte 56"/>
          <p:cNvSpPr txBox="1"/>
          <p:nvPr/>
        </p:nvSpPr>
        <p:spPr>
          <a:xfrm>
            <a:off x="7593544" y="5781145"/>
            <a:ext cx="2693465" cy="707886"/>
          </a:xfrm>
          <a:prstGeom prst="rect">
            <a:avLst/>
          </a:prstGeom>
          <a:noFill/>
          <a:ln>
            <a:noFill/>
          </a:ln>
        </p:spPr>
        <p:txBody>
          <a:bodyPr wrap="square" rtlCol="0">
            <a:spAutoFit/>
          </a:bodyPr>
          <a:lstStyle/>
          <a:p>
            <a:pPr algn="ctr"/>
            <a:r>
              <a:rPr lang="fr-FR" sz="2000" b="1" dirty="0" smtClean="0">
                <a:solidFill>
                  <a:schemeClr val="bg1"/>
                </a:solidFill>
              </a:rPr>
              <a:t>Modèle du processeur humain</a:t>
            </a:r>
            <a:endParaRPr lang="fr-FR" sz="2000" b="1" dirty="0">
              <a:solidFill>
                <a:schemeClr val="bg1"/>
              </a:solidFill>
            </a:endParaRPr>
          </a:p>
        </p:txBody>
      </p:sp>
      <p:pic>
        <p:nvPicPr>
          <p:cNvPr id="82" name="Image 81"/>
          <p:cNvPicPr>
            <a:picLocks noChangeAspect="1"/>
          </p:cNvPicPr>
          <p:nvPr/>
        </p:nvPicPr>
        <p:blipFill>
          <a:blip r:embed="rId4"/>
          <a:stretch>
            <a:fillRect/>
          </a:stretch>
        </p:blipFill>
        <p:spPr>
          <a:xfrm>
            <a:off x="7897326" y="2032350"/>
            <a:ext cx="419361" cy="386649"/>
          </a:xfrm>
          <a:prstGeom prst="rect">
            <a:avLst/>
          </a:prstGeom>
          <a:effectLst>
            <a:softEdge rad="12700"/>
          </a:effectLst>
        </p:spPr>
      </p:pic>
      <p:pic>
        <p:nvPicPr>
          <p:cNvPr id="1026" name="Picture 2" descr="T = a + b \log_2 (1 + \frac{D}{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14471">
            <a:off x="9775126" y="1491727"/>
            <a:ext cx="744588" cy="163252"/>
          </a:xfrm>
          <a:prstGeom prst="rect">
            <a:avLst/>
          </a:prstGeom>
          <a:noFill/>
          <a:extLst>
            <a:ext uri="{909E8E84-426E-40dd-AFC4-6F175D3DCCD1}">
              <a14:hiddenFill xmlns:a14="http://schemas.microsoft.com/office/drawing/2010/main">
                <a:solidFill>
                  <a:srgbClr val="FFFFFF"/>
                </a:solidFill>
              </a14:hiddenFill>
            </a:ext>
          </a:extLst>
        </p:spPr>
      </p:pic>
      <p:pic>
        <p:nvPicPr>
          <p:cNvPr id="85" name="Image 84"/>
          <p:cNvPicPr>
            <a:picLocks noChangeAspect="1"/>
          </p:cNvPicPr>
          <p:nvPr/>
        </p:nvPicPr>
        <p:blipFill>
          <a:blip r:embed="rId6"/>
          <a:stretch>
            <a:fillRect/>
          </a:stretch>
        </p:blipFill>
        <p:spPr>
          <a:xfrm>
            <a:off x="9480078" y="4582561"/>
            <a:ext cx="798502" cy="923757"/>
          </a:xfrm>
          <a:prstGeom prst="rect">
            <a:avLst/>
          </a:prstGeom>
        </p:spPr>
      </p:pic>
      <p:pic>
        <p:nvPicPr>
          <p:cNvPr id="2" name="Image 1"/>
          <p:cNvPicPr>
            <a:picLocks noChangeAspect="1"/>
          </p:cNvPicPr>
          <p:nvPr/>
        </p:nvPicPr>
        <p:blipFill>
          <a:blip r:embed="rId7"/>
          <a:stretch>
            <a:fillRect/>
          </a:stretch>
        </p:blipFill>
        <p:spPr>
          <a:xfrm>
            <a:off x="4722125" y="1839423"/>
            <a:ext cx="1483057" cy="1554320"/>
          </a:xfrm>
          <a:prstGeom prst="rect">
            <a:avLst/>
          </a:prstGeom>
        </p:spPr>
      </p:pic>
      <p:sp>
        <p:nvSpPr>
          <p:cNvPr id="12" name="Titre 1"/>
          <p:cNvSpPr txBox="1">
            <a:spLocks/>
          </p:cNvSpPr>
          <p:nvPr/>
        </p:nvSpPr>
        <p:spPr>
          <a:xfrm rot="860910">
            <a:off x="4416349" y="1741425"/>
            <a:ext cx="2080807" cy="17883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smtClean="0">
                <a:solidFill>
                  <a:srgbClr val="002060"/>
                </a:solidFill>
                <a:latin typeface="Tempus Sans ITC" panose="04020404030D07020202" pitchFamily="82" charset="0"/>
              </a:rPr>
              <a:t>PLAN</a:t>
            </a:r>
            <a:endParaRPr lang="fr-FR" sz="4000" b="1" dirty="0">
              <a:solidFill>
                <a:srgbClr val="002060"/>
              </a:solidFill>
              <a:latin typeface="Tempus Sans ITC" panose="04020404030D07020202" pitchFamily="82" charset="0"/>
            </a:endParaRPr>
          </a:p>
        </p:txBody>
      </p:sp>
      <p:sp>
        <p:nvSpPr>
          <p:cNvPr id="3" name="Espace réservé du numéro de diapositive 2"/>
          <p:cNvSpPr>
            <a:spLocks noGrp="1"/>
          </p:cNvSpPr>
          <p:nvPr>
            <p:ph type="sldNum" sz="quarter" idx="12"/>
          </p:nvPr>
        </p:nvSpPr>
        <p:spPr/>
        <p:txBody>
          <a:bodyPr/>
          <a:lstStyle/>
          <a:p>
            <a:fld id="{6759CEAF-9298-40F5-843A-399772D46C8E}" type="slidenum">
              <a:rPr lang="fr-FR" smtClean="0"/>
              <a:t>2</a:t>
            </a:fld>
            <a:endParaRPr lang="fr-FR"/>
          </a:p>
        </p:txBody>
      </p:sp>
    </p:spTree>
    <p:extLst>
      <p:ext uri="{BB962C8B-B14F-4D97-AF65-F5344CB8AC3E}">
        <p14:creationId xmlns:p14="http://schemas.microsoft.com/office/powerpoint/2010/main" val="248596352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animEffect transition="in" filter="fade">
                                      <p:cBhvr>
                                        <p:cTn id="9" dur="250"/>
                                        <p:tgtEl>
                                          <p:spTgt spid="2"/>
                                        </p:tgtEl>
                                      </p:cBhvr>
                                    </p:animEffect>
                                  </p:childTnLst>
                                </p:cTn>
                              </p:par>
                              <p:par>
                                <p:cTn id="10" presetID="23" presetClass="entr" presetSubtype="288" fill="hold" grpId="0" nodeType="withEffect">
                                  <p:stCondLst>
                                    <p:cond delay="25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strVal val="4/3*#ppt_w"/>
                                          </p:val>
                                        </p:tav>
                                        <p:tav tm="100000">
                                          <p:val>
                                            <p:strVal val="#ppt_w"/>
                                          </p:val>
                                        </p:tav>
                                      </p:tavLst>
                                    </p:anim>
                                    <p:anim calcmode="lin" valueType="num">
                                      <p:cBhvr>
                                        <p:cTn id="13" dur="500" fill="hold"/>
                                        <p:tgtEl>
                                          <p:spTgt spid="12"/>
                                        </p:tgtEl>
                                        <p:attrNameLst>
                                          <p:attrName>ppt_h</p:attrName>
                                        </p:attrNameLst>
                                      </p:cBhvr>
                                      <p:tavLst>
                                        <p:tav tm="0">
                                          <p:val>
                                            <p:strVal val="4/3*#ppt_h"/>
                                          </p:val>
                                        </p:tav>
                                        <p:tav tm="100000">
                                          <p:val>
                                            <p:strVal val="#ppt_h"/>
                                          </p:val>
                                        </p:tav>
                                      </p:tavLst>
                                    </p:anim>
                                  </p:childTnLst>
                                </p:cTn>
                              </p:par>
                            </p:childTnLst>
                          </p:cTn>
                        </p:par>
                        <p:par>
                          <p:cTn id="14" fill="hold">
                            <p:stCondLst>
                              <p:cond delay="750"/>
                            </p:stCondLst>
                            <p:childTnLst>
                              <p:par>
                                <p:cTn id="15" presetID="10" presetClass="entr" presetSubtype="0" fill="hold" grpId="0" nodeType="after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23" presetClass="entr" presetSubtype="288" fill="hold" grpId="0" nodeType="withEffect">
                                  <p:stCondLst>
                                    <p:cond delay="250"/>
                                  </p:stCondLst>
                                  <p:childTnLst>
                                    <p:set>
                                      <p:cBhvr>
                                        <p:cTn id="19" dur="1" fill="hold">
                                          <p:stCondLst>
                                            <p:cond delay="0"/>
                                          </p:stCondLst>
                                        </p:cTn>
                                        <p:tgtEl>
                                          <p:spTgt spid="41"/>
                                        </p:tgtEl>
                                        <p:attrNameLst>
                                          <p:attrName>style.visibility</p:attrName>
                                        </p:attrNameLst>
                                      </p:cBhvr>
                                      <p:to>
                                        <p:strVal val="visible"/>
                                      </p:to>
                                    </p:set>
                                    <p:anim calcmode="lin" valueType="num">
                                      <p:cBhvr>
                                        <p:cTn id="20" dur="250" fill="hold"/>
                                        <p:tgtEl>
                                          <p:spTgt spid="41"/>
                                        </p:tgtEl>
                                        <p:attrNameLst>
                                          <p:attrName>ppt_w</p:attrName>
                                        </p:attrNameLst>
                                      </p:cBhvr>
                                      <p:tavLst>
                                        <p:tav tm="0">
                                          <p:val>
                                            <p:strVal val="4/3*#ppt_w"/>
                                          </p:val>
                                        </p:tav>
                                        <p:tav tm="100000">
                                          <p:val>
                                            <p:strVal val="#ppt_w"/>
                                          </p:val>
                                        </p:tav>
                                      </p:tavLst>
                                    </p:anim>
                                    <p:anim calcmode="lin" valueType="num">
                                      <p:cBhvr>
                                        <p:cTn id="21" dur="250" fill="hold"/>
                                        <p:tgtEl>
                                          <p:spTgt spid="41"/>
                                        </p:tgtEl>
                                        <p:attrNameLst>
                                          <p:attrName>ppt_h</p:attrName>
                                        </p:attrNameLst>
                                      </p:cBhvr>
                                      <p:tavLst>
                                        <p:tav tm="0">
                                          <p:val>
                                            <p:strVal val="4/3*#ppt_h"/>
                                          </p:val>
                                        </p:tav>
                                        <p:tav tm="100000">
                                          <p:val>
                                            <p:strVal val="#ppt_h"/>
                                          </p:val>
                                        </p:tav>
                                      </p:tavLst>
                                    </p:anim>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50"/>
                                        <p:tgtEl>
                                          <p:spTgt spid="17"/>
                                        </p:tgtEl>
                                      </p:cBhvr>
                                    </p:animEffect>
                                  </p:childTnLst>
                                </p:cTn>
                              </p:par>
                            </p:childTnLst>
                          </p:cTn>
                        </p:par>
                        <p:par>
                          <p:cTn id="30" fill="hold">
                            <p:stCondLst>
                              <p:cond delay="2250"/>
                            </p:stCondLst>
                            <p:childTnLst>
                              <p:par>
                                <p:cTn id="31" presetID="10" presetClass="entr" presetSubtype="0" fill="hold" grpId="0" nodeType="afterEffect">
                                  <p:stCondLst>
                                    <p:cond delay="25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23" presetClass="entr" presetSubtype="288" fill="hold" grpId="0" nodeType="withEffect">
                                  <p:stCondLst>
                                    <p:cond delay="250"/>
                                  </p:stCondLst>
                                  <p:childTnLst>
                                    <p:set>
                                      <p:cBhvr>
                                        <p:cTn id="35" dur="1" fill="hold">
                                          <p:stCondLst>
                                            <p:cond delay="0"/>
                                          </p:stCondLst>
                                        </p:cTn>
                                        <p:tgtEl>
                                          <p:spTgt spid="42"/>
                                        </p:tgtEl>
                                        <p:attrNameLst>
                                          <p:attrName>style.visibility</p:attrName>
                                        </p:attrNameLst>
                                      </p:cBhvr>
                                      <p:to>
                                        <p:strVal val="visible"/>
                                      </p:to>
                                    </p:set>
                                    <p:anim calcmode="lin" valueType="num">
                                      <p:cBhvr>
                                        <p:cTn id="36" dur="250" fill="hold"/>
                                        <p:tgtEl>
                                          <p:spTgt spid="42"/>
                                        </p:tgtEl>
                                        <p:attrNameLst>
                                          <p:attrName>ppt_w</p:attrName>
                                        </p:attrNameLst>
                                      </p:cBhvr>
                                      <p:tavLst>
                                        <p:tav tm="0">
                                          <p:val>
                                            <p:strVal val="4/3*#ppt_w"/>
                                          </p:val>
                                        </p:tav>
                                        <p:tav tm="100000">
                                          <p:val>
                                            <p:strVal val="#ppt_w"/>
                                          </p:val>
                                        </p:tav>
                                      </p:tavLst>
                                    </p:anim>
                                    <p:anim calcmode="lin" valueType="num">
                                      <p:cBhvr>
                                        <p:cTn id="37" dur="250" fill="hold"/>
                                        <p:tgtEl>
                                          <p:spTgt spid="42"/>
                                        </p:tgtEl>
                                        <p:attrNameLst>
                                          <p:attrName>ppt_h</p:attrName>
                                        </p:attrNameLst>
                                      </p:cBhvr>
                                      <p:tavLst>
                                        <p:tav tm="0">
                                          <p:val>
                                            <p:strVal val="4/3*#ppt_h"/>
                                          </p:val>
                                        </p:tav>
                                        <p:tav tm="100000">
                                          <p:val>
                                            <p:strVal val="#ppt_h"/>
                                          </p:val>
                                        </p:tav>
                                      </p:tavLst>
                                    </p:anim>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250"/>
                                        <p:tgtEl>
                                          <p:spTgt spid="20"/>
                                        </p:tgtEl>
                                      </p:cBhvr>
                                    </p:animEffect>
                                  </p:childTnLst>
                                </p:cTn>
                              </p:par>
                            </p:childTnLst>
                          </p:cTn>
                        </p:par>
                        <p:par>
                          <p:cTn id="46" fill="hold">
                            <p:stCondLst>
                              <p:cond delay="3750"/>
                            </p:stCondLst>
                            <p:childTnLst>
                              <p:par>
                                <p:cTn id="47" presetID="10" presetClass="entr" presetSubtype="0" fill="hold" grpId="0" nodeType="afterEffect">
                                  <p:stCondLst>
                                    <p:cond delay="25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par>
                                <p:cTn id="50" presetID="23" presetClass="entr" presetSubtype="288" fill="hold" grpId="0" nodeType="withEffect">
                                  <p:stCondLst>
                                    <p:cond delay="250"/>
                                  </p:stCondLst>
                                  <p:childTnLst>
                                    <p:set>
                                      <p:cBhvr>
                                        <p:cTn id="51" dur="1" fill="hold">
                                          <p:stCondLst>
                                            <p:cond delay="0"/>
                                          </p:stCondLst>
                                        </p:cTn>
                                        <p:tgtEl>
                                          <p:spTgt spid="43"/>
                                        </p:tgtEl>
                                        <p:attrNameLst>
                                          <p:attrName>style.visibility</p:attrName>
                                        </p:attrNameLst>
                                      </p:cBhvr>
                                      <p:to>
                                        <p:strVal val="visible"/>
                                      </p:to>
                                    </p:set>
                                    <p:anim calcmode="lin" valueType="num">
                                      <p:cBhvr>
                                        <p:cTn id="52" dur="250" fill="hold"/>
                                        <p:tgtEl>
                                          <p:spTgt spid="43"/>
                                        </p:tgtEl>
                                        <p:attrNameLst>
                                          <p:attrName>ppt_w</p:attrName>
                                        </p:attrNameLst>
                                      </p:cBhvr>
                                      <p:tavLst>
                                        <p:tav tm="0">
                                          <p:val>
                                            <p:strVal val="4/3*#ppt_w"/>
                                          </p:val>
                                        </p:tav>
                                        <p:tav tm="100000">
                                          <p:val>
                                            <p:strVal val="#ppt_w"/>
                                          </p:val>
                                        </p:tav>
                                      </p:tavLst>
                                    </p:anim>
                                    <p:anim calcmode="lin" valueType="num">
                                      <p:cBhvr>
                                        <p:cTn id="53" dur="250" fill="hold"/>
                                        <p:tgtEl>
                                          <p:spTgt spid="43"/>
                                        </p:tgtEl>
                                        <p:attrNameLst>
                                          <p:attrName>ppt_h</p:attrName>
                                        </p:attrNameLst>
                                      </p:cBhvr>
                                      <p:tavLst>
                                        <p:tav tm="0">
                                          <p:val>
                                            <p:strVal val="4/3*#ppt_h"/>
                                          </p:val>
                                        </p:tav>
                                        <p:tav tm="100000">
                                          <p:val>
                                            <p:strVal val="#ppt_h"/>
                                          </p:val>
                                        </p:tav>
                                      </p:tavLst>
                                    </p:anim>
                                  </p:childTnLst>
                                </p:cTn>
                              </p:par>
                            </p:childTnLst>
                          </p:cTn>
                        </p:par>
                        <p:par>
                          <p:cTn id="54" fill="hold">
                            <p:stCondLst>
                              <p:cond delay="4500"/>
                            </p:stCondLst>
                            <p:childTnLst>
                              <p:par>
                                <p:cTn id="55" presetID="22" presetClass="entr" presetSubtype="1" fill="hold"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up)">
                                      <p:cBhvr>
                                        <p:cTn id="57" dur="500"/>
                                        <p:tgtEl>
                                          <p:spTgt spid="32"/>
                                        </p:tgtEl>
                                      </p:cBhvr>
                                    </p:animEffect>
                                  </p:childTnLst>
                                </p:cTn>
                              </p:par>
                            </p:childTnLst>
                          </p:cTn>
                        </p:par>
                        <p:par>
                          <p:cTn id="58" fill="hold">
                            <p:stCondLst>
                              <p:cond delay="5000"/>
                            </p:stCondLst>
                            <p:childTnLst>
                              <p:par>
                                <p:cTn id="59" presetID="10" presetClass="entr" presetSubtype="0"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50"/>
                                        <p:tgtEl>
                                          <p:spTgt spid="19"/>
                                        </p:tgtEl>
                                      </p:cBhvr>
                                    </p:animEffect>
                                  </p:childTnLst>
                                </p:cTn>
                              </p:par>
                            </p:childTnLst>
                          </p:cTn>
                        </p:par>
                        <p:par>
                          <p:cTn id="62" fill="hold">
                            <p:stCondLst>
                              <p:cond delay="5250"/>
                            </p:stCondLst>
                            <p:childTnLst>
                              <p:par>
                                <p:cTn id="63" presetID="10" presetClass="entr" presetSubtype="0" fill="hold" grpId="0" nodeType="afterEffect">
                                  <p:stCondLst>
                                    <p:cond delay="25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par>
                                <p:cTn id="66" presetID="23" presetClass="entr" presetSubtype="288" fill="hold" grpId="0" nodeType="withEffect">
                                  <p:stCondLst>
                                    <p:cond delay="250"/>
                                  </p:stCondLst>
                                  <p:childTnLst>
                                    <p:set>
                                      <p:cBhvr>
                                        <p:cTn id="67" dur="1" fill="hold">
                                          <p:stCondLst>
                                            <p:cond delay="0"/>
                                          </p:stCondLst>
                                        </p:cTn>
                                        <p:tgtEl>
                                          <p:spTgt spid="44"/>
                                        </p:tgtEl>
                                        <p:attrNameLst>
                                          <p:attrName>style.visibility</p:attrName>
                                        </p:attrNameLst>
                                      </p:cBhvr>
                                      <p:to>
                                        <p:strVal val="visible"/>
                                      </p:to>
                                    </p:set>
                                    <p:anim calcmode="lin" valueType="num">
                                      <p:cBhvr>
                                        <p:cTn id="68" dur="250" fill="hold"/>
                                        <p:tgtEl>
                                          <p:spTgt spid="44"/>
                                        </p:tgtEl>
                                        <p:attrNameLst>
                                          <p:attrName>ppt_w</p:attrName>
                                        </p:attrNameLst>
                                      </p:cBhvr>
                                      <p:tavLst>
                                        <p:tav tm="0">
                                          <p:val>
                                            <p:strVal val="4/3*#ppt_w"/>
                                          </p:val>
                                        </p:tav>
                                        <p:tav tm="100000">
                                          <p:val>
                                            <p:strVal val="#ppt_w"/>
                                          </p:val>
                                        </p:tav>
                                      </p:tavLst>
                                    </p:anim>
                                    <p:anim calcmode="lin" valueType="num">
                                      <p:cBhvr>
                                        <p:cTn id="69" dur="250" fill="hold"/>
                                        <p:tgtEl>
                                          <p:spTgt spid="44"/>
                                        </p:tgtEl>
                                        <p:attrNameLst>
                                          <p:attrName>ppt_h</p:attrName>
                                        </p:attrNameLst>
                                      </p:cBhvr>
                                      <p:tavLst>
                                        <p:tav tm="0">
                                          <p:val>
                                            <p:strVal val="4/3*#ppt_h"/>
                                          </p:val>
                                        </p:tav>
                                        <p:tav tm="100000">
                                          <p:val>
                                            <p:strVal val="#ppt_h"/>
                                          </p:val>
                                        </p:tav>
                                      </p:tavLst>
                                    </p:anim>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250"/>
                                        <p:tgtEl>
                                          <p:spTgt spid="18"/>
                                        </p:tgtEl>
                                      </p:cBhvr>
                                    </p:animEffect>
                                  </p:childTnLst>
                                </p:cTn>
                              </p:par>
                            </p:childTnLst>
                          </p:cTn>
                        </p:par>
                        <p:par>
                          <p:cTn id="78" fill="hold">
                            <p:stCondLst>
                              <p:cond delay="6750"/>
                            </p:stCondLst>
                            <p:childTnLst>
                              <p:par>
                                <p:cTn id="79" presetID="10" presetClass="entr" presetSubtype="0" fill="hold" grpId="0" nodeType="afterEffect">
                                  <p:stCondLst>
                                    <p:cond delay="250"/>
                                  </p:stCondLst>
                                  <p:childTnLst>
                                    <p:set>
                                      <p:cBhvr>
                                        <p:cTn id="80" dur="1" fill="hold">
                                          <p:stCondLst>
                                            <p:cond delay="0"/>
                                          </p:stCondLst>
                                        </p:cTn>
                                        <p:tgtEl>
                                          <p:spTgt spid="45"/>
                                        </p:tgtEl>
                                        <p:attrNameLst>
                                          <p:attrName>style.visibility</p:attrName>
                                        </p:attrNameLst>
                                      </p:cBhvr>
                                      <p:to>
                                        <p:strVal val="visible"/>
                                      </p:to>
                                    </p:set>
                                    <p:animEffect transition="in" filter="fade">
                                      <p:cBhvr>
                                        <p:cTn id="81" dur="500"/>
                                        <p:tgtEl>
                                          <p:spTgt spid="45"/>
                                        </p:tgtEl>
                                      </p:cBhvr>
                                    </p:animEffect>
                                  </p:childTnLst>
                                </p:cTn>
                              </p:par>
                              <p:par>
                                <p:cTn id="82" presetID="23" presetClass="entr" presetSubtype="288" fill="hold" nodeType="withEffect">
                                  <p:stCondLst>
                                    <p:cond delay="250"/>
                                  </p:stCondLst>
                                  <p:childTnLst>
                                    <p:set>
                                      <p:cBhvr>
                                        <p:cTn id="83" dur="1" fill="hold">
                                          <p:stCondLst>
                                            <p:cond delay="0"/>
                                          </p:stCondLst>
                                        </p:cTn>
                                        <p:tgtEl>
                                          <p:spTgt spid="85"/>
                                        </p:tgtEl>
                                        <p:attrNameLst>
                                          <p:attrName>style.visibility</p:attrName>
                                        </p:attrNameLst>
                                      </p:cBhvr>
                                      <p:to>
                                        <p:strVal val="visible"/>
                                      </p:to>
                                    </p:set>
                                    <p:anim calcmode="lin" valueType="num">
                                      <p:cBhvr>
                                        <p:cTn id="84" dur="250" fill="hold"/>
                                        <p:tgtEl>
                                          <p:spTgt spid="85"/>
                                        </p:tgtEl>
                                        <p:attrNameLst>
                                          <p:attrName>ppt_w</p:attrName>
                                        </p:attrNameLst>
                                      </p:cBhvr>
                                      <p:tavLst>
                                        <p:tav tm="0">
                                          <p:val>
                                            <p:strVal val="4/3*#ppt_w"/>
                                          </p:val>
                                        </p:tav>
                                        <p:tav tm="100000">
                                          <p:val>
                                            <p:strVal val="#ppt_w"/>
                                          </p:val>
                                        </p:tav>
                                      </p:tavLst>
                                    </p:anim>
                                    <p:anim calcmode="lin" valueType="num">
                                      <p:cBhvr>
                                        <p:cTn id="85" dur="250" fill="hold"/>
                                        <p:tgtEl>
                                          <p:spTgt spid="85"/>
                                        </p:tgtEl>
                                        <p:attrNameLst>
                                          <p:attrName>ppt_h</p:attrName>
                                        </p:attrNameLst>
                                      </p:cBhvr>
                                      <p:tavLst>
                                        <p:tav tm="0">
                                          <p:val>
                                            <p:strVal val="4/3*#ppt_h"/>
                                          </p:val>
                                        </p:tav>
                                        <p:tav tm="100000">
                                          <p:val>
                                            <p:strVal val="#ppt_h"/>
                                          </p:val>
                                        </p:tav>
                                      </p:tavLst>
                                    </p:anim>
                                  </p:childTnLst>
                                </p:cTn>
                              </p:par>
                            </p:childTnLst>
                          </p:cTn>
                        </p:par>
                        <p:par>
                          <p:cTn id="86" fill="hold">
                            <p:stCondLst>
                              <p:cond delay="7500"/>
                            </p:stCondLst>
                            <p:childTnLst>
                              <p:par>
                                <p:cTn id="87" presetID="22" presetClass="entr" presetSubtype="1" fill="hold"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up)">
                                      <p:cBhvr>
                                        <p:cTn id="89" dur="500"/>
                                        <p:tgtEl>
                                          <p:spTgt spid="49"/>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fade">
                                      <p:cBhvr>
                                        <p:cTn id="93" dur="250"/>
                                        <p:tgtEl>
                                          <p:spTgt spid="57"/>
                                        </p:tgtEl>
                                      </p:cBhvr>
                                    </p:animEffect>
                                  </p:childTnLst>
                                </p:cTn>
                              </p:par>
                            </p:childTnLst>
                          </p:cTn>
                        </p:par>
                        <p:par>
                          <p:cTn id="94" fill="hold">
                            <p:stCondLst>
                              <p:cond delay="8250"/>
                            </p:stCondLst>
                            <p:childTnLst>
                              <p:par>
                                <p:cTn id="95" presetID="10"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500"/>
                                        <p:tgtEl>
                                          <p:spTgt spid="47"/>
                                        </p:tgtEl>
                                      </p:cBhvr>
                                    </p:animEffect>
                                  </p:childTnLst>
                                </p:cTn>
                              </p:par>
                            </p:childTnLst>
                          </p:cTn>
                        </p:par>
                        <p:par>
                          <p:cTn id="98" fill="hold">
                            <p:stCondLst>
                              <p:cond delay="8750"/>
                            </p:stCondLst>
                            <p:childTnLst>
                              <p:par>
                                <p:cTn id="99" presetID="22" presetClass="entr" presetSubtype="4"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down)">
                                      <p:cBhvr>
                                        <p:cTn id="101" dur="500"/>
                                        <p:tgtEl>
                                          <p:spTgt spid="51"/>
                                        </p:tgtEl>
                                      </p:cBhvr>
                                    </p:animEffect>
                                  </p:childTnLst>
                                </p:cTn>
                              </p:par>
                            </p:childTnLst>
                          </p:cTn>
                        </p:par>
                        <p:par>
                          <p:cTn id="102" fill="hold">
                            <p:stCondLst>
                              <p:cond delay="9250"/>
                            </p:stCondLst>
                            <p:childTnLst>
                              <p:par>
                                <p:cTn id="103" presetID="10" presetClass="entr" presetSubtype="0" fill="hold" grpId="0" nodeType="after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250"/>
                                        <p:tgtEl>
                                          <p:spTgt spid="55"/>
                                        </p:tgtEl>
                                      </p:cBhvr>
                                    </p:animEffect>
                                  </p:childTnLst>
                                </p:cTn>
                              </p:par>
                            </p:childTnLst>
                          </p:cTn>
                        </p:par>
                        <p:par>
                          <p:cTn id="106" fill="hold">
                            <p:stCondLst>
                              <p:cond delay="9500"/>
                            </p:stCondLst>
                            <p:childTnLst>
                              <p:par>
                                <p:cTn id="107" presetID="10" presetClass="entr" presetSubtype="0" fill="hold" grpId="0" nodeType="afterEffect">
                                  <p:stCondLst>
                                    <p:cond delay="250"/>
                                  </p:stCondLst>
                                  <p:childTnLst>
                                    <p:set>
                                      <p:cBhvr>
                                        <p:cTn id="108" dur="1" fill="hold">
                                          <p:stCondLst>
                                            <p:cond delay="0"/>
                                          </p:stCondLst>
                                        </p:cTn>
                                        <p:tgtEl>
                                          <p:spTgt spid="48"/>
                                        </p:tgtEl>
                                        <p:attrNameLst>
                                          <p:attrName>style.visibility</p:attrName>
                                        </p:attrNameLst>
                                      </p:cBhvr>
                                      <p:to>
                                        <p:strVal val="visible"/>
                                      </p:to>
                                    </p:set>
                                    <p:animEffect transition="in" filter="fade">
                                      <p:cBhvr>
                                        <p:cTn id="109" dur="500"/>
                                        <p:tgtEl>
                                          <p:spTgt spid="48"/>
                                        </p:tgtEl>
                                      </p:cBhvr>
                                    </p:animEffect>
                                  </p:childTnLst>
                                </p:cTn>
                              </p:par>
                              <p:par>
                                <p:cTn id="110" presetID="23" presetClass="entr" presetSubtype="288" fill="hold" nodeType="withEffect">
                                  <p:stCondLst>
                                    <p:cond delay="250"/>
                                  </p:stCondLst>
                                  <p:childTnLst>
                                    <p:set>
                                      <p:cBhvr>
                                        <p:cTn id="111" dur="1" fill="hold">
                                          <p:stCondLst>
                                            <p:cond delay="0"/>
                                          </p:stCondLst>
                                        </p:cTn>
                                        <p:tgtEl>
                                          <p:spTgt spid="1026"/>
                                        </p:tgtEl>
                                        <p:attrNameLst>
                                          <p:attrName>style.visibility</p:attrName>
                                        </p:attrNameLst>
                                      </p:cBhvr>
                                      <p:to>
                                        <p:strVal val="visible"/>
                                      </p:to>
                                    </p:set>
                                    <p:anim calcmode="lin" valueType="num">
                                      <p:cBhvr>
                                        <p:cTn id="112" dur="250" fill="hold"/>
                                        <p:tgtEl>
                                          <p:spTgt spid="1026"/>
                                        </p:tgtEl>
                                        <p:attrNameLst>
                                          <p:attrName>ppt_w</p:attrName>
                                        </p:attrNameLst>
                                      </p:cBhvr>
                                      <p:tavLst>
                                        <p:tav tm="0">
                                          <p:val>
                                            <p:strVal val="4/3*#ppt_w"/>
                                          </p:val>
                                        </p:tav>
                                        <p:tav tm="100000">
                                          <p:val>
                                            <p:strVal val="#ppt_w"/>
                                          </p:val>
                                        </p:tav>
                                      </p:tavLst>
                                    </p:anim>
                                    <p:anim calcmode="lin" valueType="num">
                                      <p:cBhvr>
                                        <p:cTn id="113" dur="250" fill="hold"/>
                                        <p:tgtEl>
                                          <p:spTgt spid="1026"/>
                                        </p:tgtEl>
                                        <p:attrNameLst>
                                          <p:attrName>ppt_h</p:attrName>
                                        </p:attrNameLst>
                                      </p:cBhvr>
                                      <p:tavLst>
                                        <p:tav tm="0">
                                          <p:val>
                                            <p:strVal val="4/3*#ppt_h"/>
                                          </p:val>
                                        </p:tav>
                                        <p:tav tm="100000">
                                          <p:val>
                                            <p:strVal val="#ppt_h"/>
                                          </p:val>
                                        </p:tav>
                                      </p:tavLst>
                                    </p:anim>
                                  </p:childTnLst>
                                </p:cTn>
                              </p:par>
                            </p:childTnLst>
                          </p:cTn>
                        </p:par>
                        <p:par>
                          <p:cTn id="114" fill="hold">
                            <p:stCondLst>
                              <p:cond delay="10250"/>
                            </p:stCondLst>
                            <p:childTnLst>
                              <p:par>
                                <p:cTn id="115" presetID="22" presetClass="entr" presetSubtype="1"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wipe(up)">
                                      <p:cBhvr>
                                        <p:cTn id="117" dur="500"/>
                                        <p:tgtEl>
                                          <p:spTgt spid="52"/>
                                        </p:tgtEl>
                                      </p:cBhvr>
                                    </p:animEffect>
                                  </p:childTnLst>
                                </p:cTn>
                              </p:par>
                            </p:childTnLst>
                          </p:cTn>
                        </p:par>
                        <p:par>
                          <p:cTn id="118" fill="hold">
                            <p:stCondLst>
                              <p:cond delay="10750"/>
                            </p:stCondLst>
                            <p:childTnLst>
                              <p:par>
                                <p:cTn id="119" presetID="10" presetClass="entr" presetSubtype="0"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fade">
                                      <p:cBhvr>
                                        <p:cTn id="121" dur="250"/>
                                        <p:tgtEl>
                                          <p:spTgt spid="56"/>
                                        </p:tgtEl>
                                      </p:cBhvr>
                                    </p:animEffect>
                                  </p:childTnLst>
                                </p:cTn>
                              </p:par>
                            </p:childTnLst>
                          </p:cTn>
                        </p:par>
                        <p:par>
                          <p:cTn id="122" fill="hold">
                            <p:stCondLst>
                              <p:cond delay="11000"/>
                            </p:stCondLst>
                            <p:childTnLst>
                              <p:par>
                                <p:cTn id="123" presetID="10" presetClass="entr" presetSubtype="0" fill="hold" grpId="0" nodeType="afterEffect">
                                  <p:stCondLst>
                                    <p:cond delay="25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500"/>
                                        <p:tgtEl>
                                          <p:spTgt spid="46"/>
                                        </p:tgtEl>
                                      </p:cBhvr>
                                    </p:animEffect>
                                  </p:childTnLst>
                                </p:cTn>
                              </p:par>
                              <p:par>
                                <p:cTn id="126" presetID="23" presetClass="entr" presetSubtype="288" fill="hold" nodeType="withEffect">
                                  <p:stCondLst>
                                    <p:cond delay="250"/>
                                  </p:stCondLst>
                                  <p:childTnLst>
                                    <p:set>
                                      <p:cBhvr>
                                        <p:cTn id="127" dur="1" fill="hold">
                                          <p:stCondLst>
                                            <p:cond delay="0"/>
                                          </p:stCondLst>
                                        </p:cTn>
                                        <p:tgtEl>
                                          <p:spTgt spid="82"/>
                                        </p:tgtEl>
                                        <p:attrNameLst>
                                          <p:attrName>style.visibility</p:attrName>
                                        </p:attrNameLst>
                                      </p:cBhvr>
                                      <p:to>
                                        <p:strVal val="visible"/>
                                      </p:to>
                                    </p:set>
                                    <p:anim calcmode="lin" valueType="num">
                                      <p:cBhvr>
                                        <p:cTn id="128" dur="250" fill="hold"/>
                                        <p:tgtEl>
                                          <p:spTgt spid="82"/>
                                        </p:tgtEl>
                                        <p:attrNameLst>
                                          <p:attrName>ppt_w</p:attrName>
                                        </p:attrNameLst>
                                      </p:cBhvr>
                                      <p:tavLst>
                                        <p:tav tm="0">
                                          <p:val>
                                            <p:strVal val="4/3*#ppt_w"/>
                                          </p:val>
                                        </p:tav>
                                        <p:tav tm="100000">
                                          <p:val>
                                            <p:strVal val="#ppt_w"/>
                                          </p:val>
                                        </p:tav>
                                      </p:tavLst>
                                    </p:anim>
                                    <p:anim calcmode="lin" valueType="num">
                                      <p:cBhvr>
                                        <p:cTn id="129" dur="250" fill="hold"/>
                                        <p:tgtEl>
                                          <p:spTgt spid="82"/>
                                        </p:tgtEl>
                                        <p:attrNameLst>
                                          <p:attrName>ppt_h</p:attrName>
                                        </p:attrNameLst>
                                      </p:cBhvr>
                                      <p:tavLst>
                                        <p:tav tm="0">
                                          <p:val>
                                            <p:strVal val="4/3*#ppt_h"/>
                                          </p:val>
                                        </p:tav>
                                        <p:tav tm="100000">
                                          <p:val>
                                            <p:strVal val="#ppt_h"/>
                                          </p:val>
                                        </p:tav>
                                      </p:tavLst>
                                    </p:anim>
                                  </p:childTnLst>
                                </p:cTn>
                              </p:par>
                            </p:childTnLst>
                          </p:cTn>
                        </p:par>
                        <p:par>
                          <p:cTn id="130" fill="hold">
                            <p:stCondLst>
                              <p:cond delay="11750"/>
                            </p:stCondLst>
                            <p:childTnLst>
                              <p:par>
                                <p:cTn id="131" presetID="22" presetClass="entr" presetSubtype="1" fill="hold" nodeType="after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wipe(up)">
                                      <p:cBhvr>
                                        <p:cTn id="133" dur="500"/>
                                        <p:tgtEl>
                                          <p:spTgt spid="50"/>
                                        </p:tgtEl>
                                      </p:cBhvr>
                                    </p:animEffect>
                                  </p:childTnLst>
                                </p:cTn>
                              </p:par>
                            </p:childTnLst>
                          </p:cTn>
                        </p:par>
                        <p:par>
                          <p:cTn id="134" fill="hold">
                            <p:stCondLst>
                              <p:cond delay="12250"/>
                            </p:stCondLst>
                            <p:childTnLst>
                              <p:par>
                                <p:cTn id="135" presetID="10" presetClass="entr" presetSubtype="0"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fade">
                                      <p:cBhvr>
                                        <p:cTn id="137"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6" grpId="0" animBg="1"/>
      <p:bldP spid="17" grpId="0"/>
      <p:bldP spid="18" grpId="0"/>
      <p:bldP spid="19" grpId="0"/>
      <p:bldP spid="20" grpId="0"/>
      <p:bldP spid="41" grpId="0"/>
      <p:bldP spid="42" grpId="0"/>
      <p:bldP spid="43" grpId="0"/>
      <p:bldP spid="44" grpId="0"/>
      <p:bldP spid="45" grpId="0" animBg="1"/>
      <p:bldP spid="46" grpId="0" animBg="1"/>
      <p:bldP spid="47" grpId="0" animBg="1"/>
      <p:bldP spid="48" grpId="0" animBg="1"/>
      <p:bldP spid="54" grpId="0"/>
      <p:bldP spid="55" grpId="0"/>
      <p:bldP spid="56" grpId="0"/>
      <p:bldP spid="57"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nSpc>
                <a:spcPct val="100000"/>
              </a:lnSpc>
              <a:buNone/>
            </a:pPr>
            <a:r>
              <a:rPr lang="fr-FR" sz="2400" b="1" dirty="0">
                <a:cs typeface="Arial" panose="020B0604020202020204" pitchFamily="34" charset="0"/>
              </a:rPr>
              <a:t>Mémoire à long terme :</a:t>
            </a:r>
          </a:p>
          <a:p>
            <a:pPr>
              <a:lnSpc>
                <a:spcPct val="100000"/>
              </a:lnSpc>
              <a:buFont typeface="Wingdings" panose="05000000000000000000" pitchFamily="2" charset="2"/>
              <a:buChar char="§"/>
            </a:pPr>
            <a:r>
              <a:rPr lang="fr-FR" sz="2400" dirty="0" smtClean="0">
                <a:cs typeface="Arial" panose="020B0604020202020204" pitchFamily="34" charset="0"/>
              </a:rPr>
              <a:t>Pour </a:t>
            </a:r>
            <a:r>
              <a:rPr lang="fr-FR" sz="2400" dirty="0">
                <a:cs typeface="Arial" panose="020B0604020202020204" pitchFamily="34" charset="0"/>
              </a:rPr>
              <a:t>être inscrit dans la mémoire à long terme, un </a:t>
            </a:r>
            <a:r>
              <a:rPr lang="fr-FR" sz="2400" dirty="0" err="1">
                <a:cs typeface="Arial" panose="020B0604020202020204" pitchFamily="34" charset="0"/>
              </a:rPr>
              <a:t>mnème</a:t>
            </a:r>
            <a:r>
              <a:rPr lang="fr-FR" sz="2400" dirty="0">
                <a:cs typeface="Arial" panose="020B0604020202020204" pitchFamily="34" charset="0"/>
              </a:rPr>
              <a:t> de la mémoire à court terme doit être associé, selon des critères définis par l'individu, à un ou plusieurs </a:t>
            </a:r>
            <a:r>
              <a:rPr lang="fr-FR" sz="2400" dirty="0" err="1">
                <a:cs typeface="Arial" panose="020B0604020202020204" pitchFamily="34" charset="0"/>
              </a:rPr>
              <a:t>mnèmes</a:t>
            </a:r>
            <a:r>
              <a:rPr lang="fr-FR" sz="2400" dirty="0">
                <a:cs typeface="Arial" panose="020B0604020202020204" pitchFamily="34" charset="0"/>
              </a:rPr>
              <a:t> de la mémoire à long terme.</a:t>
            </a:r>
          </a:p>
          <a:p>
            <a:pPr>
              <a:lnSpc>
                <a:spcPct val="100000"/>
              </a:lnSpc>
              <a:buFont typeface="Wingdings" panose="05000000000000000000" pitchFamily="2" charset="2"/>
              <a:buChar char="§"/>
            </a:pPr>
            <a:r>
              <a:rPr lang="fr-FR" sz="2400" dirty="0" smtClean="0">
                <a:cs typeface="Arial" panose="020B0604020202020204" pitchFamily="34" charset="0"/>
              </a:rPr>
              <a:t>Les </a:t>
            </a:r>
            <a:r>
              <a:rPr lang="fr-FR" sz="2400" dirty="0">
                <a:cs typeface="Arial" panose="020B0604020202020204" pitchFamily="34" charset="0"/>
              </a:rPr>
              <a:t>chances de retrouver un </a:t>
            </a:r>
            <a:r>
              <a:rPr lang="fr-FR" sz="2400" dirty="0" err="1">
                <a:cs typeface="Arial" panose="020B0604020202020204" pitchFamily="34" charset="0"/>
              </a:rPr>
              <a:t>mnème</a:t>
            </a:r>
            <a:r>
              <a:rPr lang="fr-FR" sz="2400" dirty="0">
                <a:cs typeface="Arial" panose="020B0604020202020204" pitchFamily="34" charset="0"/>
              </a:rPr>
              <a:t> croissent avec le nombre d'associations discriminantes. Elles augmentent aussi avec le temps disponible pour effectuer ces associations.</a:t>
            </a:r>
          </a:p>
          <a:p>
            <a:pPr>
              <a:lnSpc>
                <a:spcPct val="100000"/>
              </a:lnSpc>
              <a:buFont typeface="Wingdings" panose="05000000000000000000" pitchFamily="2" charset="2"/>
              <a:buChar char="§"/>
            </a:pPr>
            <a:r>
              <a:rPr lang="fr-FR" sz="2400" dirty="0" smtClean="0">
                <a:cs typeface="Arial" panose="020B0604020202020204" pitchFamily="34" charset="0"/>
              </a:rPr>
              <a:t>La </a:t>
            </a:r>
            <a:r>
              <a:rPr lang="fr-FR" sz="2400" dirty="0">
                <a:cs typeface="Arial" panose="020B0604020202020204" pitchFamily="34" charset="0"/>
              </a:rPr>
              <a:t>capacité de la mémoire à long terme n’est </a:t>
            </a:r>
            <a:r>
              <a:rPr lang="fr-FR" sz="2400" dirty="0" smtClean="0">
                <a:cs typeface="Arial" panose="020B0604020202020204" pitchFamily="34" charset="0"/>
              </a:rPr>
              <a:t>pas limitée</a:t>
            </a:r>
            <a:r>
              <a:rPr lang="fr-FR" sz="2400" dirty="0">
                <a:cs typeface="Arial" panose="020B0604020202020204" pitchFamily="34" charset="0"/>
              </a:rPr>
              <a:t>.</a:t>
            </a:r>
          </a:p>
        </p:txBody>
      </p:sp>
      <p:sp>
        <p:nvSpPr>
          <p:cNvPr id="6"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7" name="Rectangle 6"/>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20</a:t>
            </a:fld>
            <a:endParaRPr lang="fr-FR"/>
          </a:p>
        </p:txBody>
      </p:sp>
    </p:spTree>
    <p:extLst>
      <p:ext uri="{BB962C8B-B14F-4D97-AF65-F5344CB8AC3E}">
        <p14:creationId xmlns:p14="http://schemas.microsoft.com/office/powerpoint/2010/main" val="59309762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3646707"/>
          </a:xfrm>
        </p:spPr>
        <p:txBody>
          <a:bodyPr>
            <a:normAutofit/>
          </a:bodyPr>
          <a:lstStyle/>
          <a:p>
            <a:pPr marL="0" indent="0">
              <a:lnSpc>
                <a:spcPct val="100000"/>
              </a:lnSpc>
              <a:buNone/>
            </a:pPr>
            <a:r>
              <a:rPr lang="fr-FR" sz="2400" b="1" dirty="0">
                <a:cs typeface="Arial" panose="020B0604020202020204" pitchFamily="34" charset="0"/>
              </a:rPr>
              <a:t>Processeur cognitif</a:t>
            </a:r>
          </a:p>
          <a:p>
            <a:pPr>
              <a:lnSpc>
                <a:spcPct val="100000"/>
              </a:lnSpc>
              <a:buFont typeface="Wingdings" panose="05000000000000000000" pitchFamily="2" charset="2"/>
              <a:buChar char="§"/>
            </a:pPr>
            <a:r>
              <a:rPr lang="fr-FR" sz="2400" dirty="0" smtClean="0">
                <a:cs typeface="Arial" panose="020B0604020202020204" pitchFamily="34" charset="0"/>
              </a:rPr>
              <a:t>Le </a:t>
            </a:r>
            <a:r>
              <a:rPr lang="fr-FR" sz="2400" dirty="0">
                <a:cs typeface="Arial" panose="020B0604020202020204" pitchFamily="34" charset="0"/>
              </a:rPr>
              <a:t>fonctionnement du processeur cognitif est calqué sur le modèle des systèmes de production. Il opère selon le cycle "Reconnaissance-Action</a:t>
            </a:r>
            <a:r>
              <a:rPr lang="fr-FR" sz="2400" dirty="0" smtClean="0">
                <a:cs typeface="Arial" panose="020B0604020202020204" pitchFamily="34" charset="0"/>
              </a:rPr>
              <a:t>".</a:t>
            </a:r>
          </a:p>
          <a:p>
            <a:pPr>
              <a:lnSpc>
                <a:spcPct val="100000"/>
              </a:lnSpc>
              <a:buFont typeface="Wingdings" panose="05000000000000000000" pitchFamily="2" charset="2"/>
              <a:buChar char="§"/>
            </a:pPr>
            <a:endParaRPr lang="fr-FR" sz="2400" dirty="0">
              <a:cs typeface="Arial" panose="020B0604020202020204" pitchFamily="34" charset="0"/>
            </a:endParaRPr>
          </a:p>
          <a:p>
            <a:pPr>
              <a:lnSpc>
                <a:spcPct val="100000"/>
              </a:lnSpc>
              <a:buFont typeface="Wingdings" panose="05000000000000000000" pitchFamily="2" charset="2"/>
              <a:buChar char="§"/>
            </a:pPr>
            <a:r>
              <a:rPr lang="fr-FR" sz="2400" dirty="0" smtClean="0">
                <a:cs typeface="Arial" panose="020B0604020202020204" pitchFamily="34" charset="0"/>
              </a:rPr>
              <a:t>Dans </a:t>
            </a:r>
            <a:r>
              <a:rPr lang="fr-FR" sz="2400" dirty="0">
                <a:cs typeface="Arial" panose="020B0604020202020204" pitchFamily="34" charset="0"/>
              </a:rPr>
              <a:t>la phase de Reconnaissance, le processeur détermine les actions de la mémoire à long terme associées aux </a:t>
            </a:r>
            <a:r>
              <a:rPr lang="fr-FR" sz="2400" dirty="0" err="1">
                <a:cs typeface="Arial" panose="020B0604020202020204" pitchFamily="34" charset="0"/>
              </a:rPr>
              <a:t>mnèmes</a:t>
            </a:r>
            <a:r>
              <a:rPr lang="fr-FR" sz="2400" dirty="0">
                <a:cs typeface="Arial" panose="020B0604020202020204" pitchFamily="34" charset="0"/>
              </a:rPr>
              <a:t> de la mémoire à court terme.</a:t>
            </a:r>
          </a:p>
        </p:txBody>
      </p:sp>
      <p:sp>
        <p:nvSpPr>
          <p:cNvPr id="7"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8" name="Rectangle 7"/>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21</a:t>
            </a:fld>
            <a:endParaRPr lang="fr-FR"/>
          </a:p>
        </p:txBody>
      </p:sp>
    </p:spTree>
    <p:extLst>
      <p:ext uri="{BB962C8B-B14F-4D97-AF65-F5344CB8AC3E}">
        <p14:creationId xmlns:p14="http://schemas.microsoft.com/office/powerpoint/2010/main" val="301907549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3306445"/>
          </a:xfrm>
        </p:spPr>
        <p:txBody>
          <a:bodyPr>
            <a:normAutofit/>
          </a:bodyPr>
          <a:lstStyle/>
          <a:p>
            <a:pPr marL="0" indent="0">
              <a:lnSpc>
                <a:spcPct val="100000"/>
              </a:lnSpc>
              <a:buNone/>
            </a:pPr>
            <a:r>
              <a:rPr lang="fr-FR" sz="2400" b="1" dirty="0">
                <a:cs typeface="Arial" panose="020B0604020202020204" pitchFamily="34" charset="0"/>
              </a:rPr>
              <a:t>Processeur cognitif </a:t>
            </a:r>
            <a:r>
              <a:rPr lang="fr-FR" sz="2400" dirty="0">
                <a:cs typeface="Arial" panose="020B0604020202020204" pitchFamily="34" charset="0"/>
              </a:rPr>
              <a:t>(suite)</a:t>
            </a:r>
          </a:p>
          <a:p>
            <a:pPr>
              <a:lnSpc>
                <a:spcPct val="100000"/>
              </a:lnSpc>
              <a:buFont typeface="Wingdings" panose="05000000000000000000" pitchFamily="2" charset="2"/>
              <a:buChar char="§"/>
            </a:pPr>
            <a:r>
              <a:rPr lang="fr-FR" sz="2400" dirty="0" smtClean="0">
                <a:cs typeface="Arial" panose="020B0604020202020204" pitchFamily="34" charset="0"/>
              </a:rPr>
              <a:t>Dans </a:t>
            </a:r>
            <a:r>
              <a:rPr lang="fr-FR" sz="2400" dirty="0">
                <a:cs typeface="Arial" panose="020B0604020202020204" pitchFamily="34" charset="0"/>
              </a:rPr>
              <a:t>la seconde phase, l'exécution, ces actions sont effectuées, provoquant une modification du contenu de la mémoire </a:t>
            </a:r>
            <a:r>
              <a:rPr lang="fr-FR" sz="2400" dirty="0" smtClean="0">
                <a:cs typeface="Arial" panose="020B0604020202020204" pitchFamily="34" charset="0"/>
              </a:rPr>
              <a:t>à court </a:t>
            </a:r>
            <a:r>
              <a:rPr lang="fr-FR" sz="2400" dirty="0">
                <a:cs typeface="Arial" panose="020B0604020202020204" pitchFamily="34" charset="0"/>
              </a:rPr>
              <a:t>terme.</a:t>
            </a:r>
          </a:p>
          <a:p>
            <a:pPr>
              <a:lnSpc>
                <a:spcPct val="100000"/>
              </a:lnSpc>
              <a:buFont typeface="Wingdings" panose="05000000000000000000" pitchFamily="2" charset="2"/>
              <a:buChar char="§"/>
            </a:pPr>
            <a:r>
              <a:rPr lang="fr-FR" sz="2400" dirty="0" smtClean="0">
                <a:cs typeface="Arial" panose="020B0604020202020204" pitchFamily="34" charset="0"/>
              </a:rPr>
              <a:t>Le </a:t>
            </a:r>
            <a:r>
              <a:rPr lang="fr-FR" sz="2400" dirty="0">
                <a:cs typeface="Arial" panose="020B0604020202020204" pitchFamily="34" charset="0"/>
              </a:rPr>
              <a:t>cycle de base du processeur cognitif est de l’ordre de </a:t>
            </a:r>
            <a:r>
              <a:rPr lang="fr-FR" sz="2400" dirty="0" smtClean="0">
                <a:cs typeface="Arial" panose="020B0604020202020204" pitchFamily="34" charset="0"/>
              </a:rPr>
              <a:t>70ms</a:t>
            </a:r>
            <a:r>
              <a:rPr lang="fr-FR" sz="2400" dirty="0">
                <a:cs typeface="Arial" panose="020B0604020202020204" pitchFamily="34" charset="0"/>
              </a:rPr>
              <a:t>.</a:t>
            </a:r>
          </a:p>
        </p:txBody>
      </p:sp>
      <p:sp>
        <p:nvSpPr>
          <p:cNvPr id="7" name="Titre 1"/>
          <p:cNvSpPr txBox="1">
            <a:spLocks/>
          </p:cNvSpPr>
          <p:nvPr/>
        </p:nvSpPr>
        <p:spPr>
          <a:xfrm>
            <a:off x="959224" y="107924"/>
            <a:ext cx="4607859" cy="11391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a:solidFill>
                  <a:schemeClr val="bg1"/>
                </a:solidFill>
                <a:latin typeface="Stencil" panose="040409050D0802020404" pitchFamily="82" charset="0"/>
              </a:rPr>
              <a:t>Apports de la Psychologie Cognitive à </a:t>
            </a:r>
            <a:r>
              <a:rPr lang="fr-FR" sz="2800" dirty="0" smtClean="0">
                <a:solidFill>
                  <a:schemeClr val="bg1"/>
                </a:solidFill>
                <a:latin typeface="Stencil" panose="040409050D0802020404" pitchFamily="82" charset="0"/>
              </a:rPr>
              <a:t>la modélisation</a:t>
            </a:r>
            <a:endParaRPr lang="fr-FR" sz="2800" dirty="0">
              <a:solidFill>
                <a:schemeClr val="bg1"/>
              </a:solidFill>
              <a:latin typeface="Stencil" panose="040409050D0802020404" pitchFamily="82" charset="0"/>
            </a:endParaRPr>
          </a:p>
        </p:txBody>
      </p:sp>
      <p:sp>
        <p:nvSpPr>
          <p:cNvPr id="8" name="Rectangle 7"/>
          <p:cNvSpPr/>
          <p:nvPr/>
        </p:nvSpPr>
        <p:spPr>
          <a:xfrm>
            <a:off x="4859189" y="188606"/>
            <a:ext cx="2473621" cy="1107996"/>
          </a:xfrm>
          <a:prstGeom prst="rect">
            <a:avLst/>
          </a:prstGeom>
        </p:spPr>
        <p:txBody>
          <a:bodyPr wrap="square">
            <a:spAutoFit/>
          </a:bodyPr>
          <a:lstStyle/>
          <a:p>
            <a:pPr algn="r"/>
            <a:r>
              <a:rPr lang="fr-FR" sz="2200" dirty="0" smtClean="0">
                <a:solidFill>
                  <a:schemeClr val="bg1"/>
                </a:solidFill>
                <a:latin typeface="Aharoni" panose="02010803020104030203" pitchFamily="2" charset="-79"/>
                <a:cs typeface="Aharoni" panose="02010803020104030203" pitchFamily="2" charset="-79"/>
              </a:rPr>
              <a:t>Modèle </a:t>
            </a:r>
            <a:r>
              <a:rPr lang="fr-FR" sz="2200" dirty="0">
                <a:solidFill>
                  <a:schemeClr val="bg1"/>
                </a:solidFill>
                <a:latin typeface="Aharoni" panose="02010803020104030203" pitchFamily="2" charset="-79"/>
                <a:cs typeface="Aharoni" panose="02010803020104030203" pitchFamily="2" charset="-79"/>
              </a:rPr>
              <a:t>du processeur humain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22</a:t>
            </a:fld>
            <a:endParaRPr lang="fr-FR"/>
          </a:p>
        </p:txBody>
      </p:sp>
    </p:spTree>
    <p:extLst>
      <p:ext uri="{BB962C8B-B14F-4D97-AF65-F5344CB8AC3E}">
        <p14:creationId xmlns:p14="http://schemas.microsoft.com/office/powerpoint/2010/main" val="33160797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634" y="1783422"/>
            <a:ext cx="10515600" cy="4351338"/>
          </a:xfrm>
        </p:spPr>
        <p:txBody>
          <a:bodyPr>
            <a:normAutofit/>
          </a:bodyPr>
          <a:lstStyle/>
          <a:p>
            <a:pPr marL="0" indent="176213" algn="just">
              <a:lnSpc>
                <a:spcPct val="150000"/>
              </a:lnSpc>
              <a:buNone/>
            </a:pPr>
            <a:r>
              <a:rPr lang="fr-FR" sz="2400" dirty="0" smtClean="0">
                <a:cs typeface="Arial" panose="020B0604020202020204" pitchFamily="34" charset="0"/>
              </a:rPr>
              <a:t>Ce </a:t>
            </a:r>
            <a:r>
              <a:rPr lang="fr-FR" sz="2400" dirty="0">
                <a:cs typeface="Arial" panose="020B0604020202020204" pitchFamily="34" charset="0"/>
              </a:rPr>
              <a:t>modèle concerne les performances motrices et </a:t>
            </a:r>
            <a:r>
              <a:rPr lang="fr-FR" sz="2400" dirty="0" smtClean="0">
                <a:cs typeface="Arial" panose="020B0604020202020204" pitchFamily="34" charset="0"/>
              </a:rPr>
              <a:t>perceptuelles mais </a:t>
            </a:r>
            <a:r>
              <a:rPr lang="fr-FR" sz="2400" dirty="0">
                <a:cs typeface="Arial" panose="020B0604020202020204" pitchFamily="34" charset="0"/>
              </a:rPr>
              <a:t>ne dit rien des structures cognitives du sujet humain. </a:t>
            </a:r>
          </a:p>
          <a:p>
            <a:pPr marL="0" indent="176213" algn="just">
              <a:lnSpc>
                <a:spcPct val="150000"/>
              </a:lnSpc>
              <a:buNone/>
            </a:pPr>
            <a:r>
              <a:rPr lang="fr-FR" sz="2400" dirty="0" smtClean="0">
                <a:cs typeface="Arial" panose="020B0604020202020204" pitchFamily="34" charset="0"/>
              </a:rPr>
              <a:t>Le </a:t>
            </a:r>
            <a:r>
              <a:rPr lang="fr-FR" sz="2400" dirty="0">
                <a:cs typeface="Arial" panose="020B0604020202020204" pitchFamily="34" charset="0"/>
              </a:rPr>
              <a:t>Modèle du Processeur Humain n’implique pas de </a:t>
            </a:r>
            <a:r>
              <a:rPr lang="fr-FR" sz="2400" dirty="0" smtClean="0">
                <a:cs typeface="Arial" panose="020B0604020202020204" pitchFamily="34" charset="0"/>
              </a:rPr>
              <a:t>méthode de </a:t>
            </a:r>
            <a:r>
              <a:rPr lang="fr-FR" sz="2400" dirty="0">
                <a:cs typeface="Arial" panose="020B0604020202020204" pitchFamily="34" charset="0"/>
              </a:rPr>
              <a:t>conception. Aucun élément du modèle n'indique </a:t>
            </a:r>
            <a:r>
              <a:rPr lang="fr-FR" sz="2400" dirty="0" smtClean="0">
                <a:cs typeface="Arial" panose="020B0604020202020204" pitchFamily="34" charset="0"/>
              </a:rPr>
              <a:t>comment satisfaire </a:t>
            </a:r>
            <a:r>
              <a:rPr lang="fr-FR" sz="2400" dirty="0">
                <a:cs typeface="Arial" panose="020B0604020202020204" pitchFamily="34" charset="0"/>
              </a:rPr>
              <a:t>les contraintes de performance qu'il permet de </a:t>
            </a:r>
            <a:r>
              <a:rPr lang="fr-FR" sz="2400" dirty="0" smtClean="0">
                <a:cs typeface="Arial" panose="020B0604020202020204" pitchFamily="34" charset="0"/>
              </a:rPr>
              <a:t>déduire. Les </a:t>
            </a:r>
            <a:r>
              <a:rPr lang="fr-FR" sz="2400" dirty="0">
                <a:cs typeface="Arial" panose="020B0604020202020204" pitchFamily="34" charset="0"/>
              </a:rPr>
              <a:t>modèles GOMS et </a:t>
            </a:r>
            <a:r>
              <a:rPr lang="fr-FR" sz="2400" dirty="0" err="1">
                <a:cs typeface="Arial" panose="020B0604020202020204" pitchFamily="34" charset="0"/>
              </a:rPr>
              <a:t>Keystroke</a:t>
            </a:r>
            <a:r>
              <a:rPr lang="fr-FR" sz="2400" dirty="0">
                <a:cs typeface="Arial" panose="020B0604020202020204" pitchFamily="34" charset="0"/>
              </a:rPr>
              <a:t> sont des dérivés du modèle </a:t>
            </a:r>
            <a:r>
              <a:rPr lang="fr-FR" sz="2400" dirty="0" smtClean="0">
                <a:cs typeface="Arial" panose="020B0604020202020204" pitchFamily="34" charset="0"/>
              </a:rPr>
              <a:t>du processeur </a:t>
            </a:r>
            <a:r>
              <a:rPr lang="fr-FR" sz="2400" dirty="0">
                <a:cs typeface="Arial" panose="020B0604020202020204" pitchFamily="34" charset="0"/>
              </a:rPr>
              <a:t>humain qui tentent de combler cette lacune.</a:t>
            </a:r>
          </a:p>
        </p:txBody>
      </p:sp>
      <p:sp>
        <p:nvSpPr>
          <p:cNvPr id="4" name="Titre 1"/>
          <p:cNvSpPr txBox="1">
            <a:spLocks/>
          </p:cNvSpPr>
          <p:nvPr/>
        </p:nvSpPr>
        <p:spPr>
          <a:xfrm>
            <a:off x="958465" y="308294"/>
            <a:ext cx="4353123"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2800" dirty="0">
                <a:solidFill>
                  <a:schemeClr val="bg1"/>
                </a:solidFill>
                <a:latin typeface="Stencil" panose="040409050D0802020404" pitchFamily="82" charset="0"/>
              </a:rPr>
              <a:t>Limites du modèle du Processeur Humain </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23</a:t>
            </a:fld>
            <a:endParaRPr lang="fr-FR"/>
          </a:p>
        </p:txBody>
      </p:sp>
    </p:spTree>
    <p:extLst>
      <p:ext uri="{BB962C8B-B14F-4D97-AF65-F5344CB8AC3E}">
        <p14:creationId xmlns:p14="http://schemas.microsoft.com/office/powerpoint/2010/main" val="159356994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10515600" cy="3688910"/>
          </a:xfrm>
        </p:spPr>
        <p:txBody>
          <a:bodyPr>
            <a:noAutofit/>
          </a:bodyPr>
          <a:lstStyle/>
          <a:p>
            <a:pPr marL="0" indent="176213" algn="just">
              <a:lnSpc>
                <a:spcPct val="150000"/>
              </a:lnSpc>
              <a:buNone/>
            </a:pPr>
            <a:r>
              <a:rPr lang="fr-FR" sz="2400" dirty="0">
                <a:cs typeface="Arial" panose="020B0604020202020204" pitchFamily="34" charset="0"/>
              </a:rPr>
              <a:t>GOMS utilise comme point de départ le principe de rationalité du Modèle du Processeur </a:t>
            </a:r>
            <a:r>
              <a:rPr lang="fr-FR" sz="2400" dirty="0" smtClean="0">
                <a:cs typeface="Arial" panose="020B0604020202020204" pitchFamily="34" charset="0"/>
              </a:rPr>
              <a:t>Humain; </a:t>
            </a:r>
            <a:r>
              <a:rPr lang="fr-FR" sz="2400" dirty="0">
                <a:cs typeface="Arial" panose="020B0604020202020204" pitchFamily="34" charset="0"/>
              </a:rPr>
              <a:t>son apport essentiel est une structure formelle qui permet d'organiser le processus de conception. </a:t>
            </a:r>
            <a:endParaRPr lang="fr-FR" sz="2400" dirty="0" smtClean="0">
              <a:cs typeface="Arial" panose="020B0604020202020204" pitchFamily="34" charset="0"/>
            </a:endParaRPr>
          </a:p>
          <a:p>
            <a:pPr marL="0" indent="176213" algn="just">
              <a:lnSpc>
                <a:spcPct val="150000"/>
              </a:lnSpc>
              <a:buNone/>
            </a:pPr>
            <a:r>
              <a:rPr lang="fr-FR" sz="2400" dirty="0" smtClean="0">
                <a:cs typeface="Arial" panose="020B0604020202020204" pitchFamily="34" charset="0"/>
              </a:rPr>
              <a:t>La </a:t>
            </a:r>
            <a:r>
              <a:rPr lang="fr-FR" sz="2400" dirty="0">
                <a:cs typeface="Arial" panose="020B0604020202020204" pitchFamily="34" charset="0"/>
              </a:rPr>
              <a:t>méthode de conception induite par GOMS s'effectue selon deux axes : l'analyse de tâche (puisque c'est elle qui détermine le comportement) et l'évaluation prédictive du comportement de l'utilisateur dans l'accomplissement de cette tâche.</a:t>
            </a:r>
          </a:p>
        </p:txBody>
      </p:sp>
      <p:sp>
        <p:nvSpPr>
          <p:cNvPr id="4" name="Titre 1"/>
          <p:cNvSpPr txBox="1">
            <a:spLocks/>
          </p:cNvSpPr>
          <p:nvPr/>
        </p:nvSpPr>
        <p:spPr>
          <a:xfrm>
            <a:off x="958466" y="106588"/>
            <a:ext cx="2161252"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smtClean="0">
                <a:solidFill>
                  <a:schemeClr val="accent5">
                    <a:lumMod val="75000"/>
                  </a:schemeClr>
                </a:solidFill>
                <a:latin typeface="Stencil" panose="040409050D0802020404" pitchFamily="82" charset="0"/>
              </a:rPr>
              <a:t>GOMS</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24</a:t>
            </a:fld>
            <a:endParaRPr lang="fr-FR"/>
          </a:p>
        </p:txBody>
      </p:sp>
    </p:spTree>
    <p:extLst>
      <p:ext uri="{BB962C8B-B14F-4D97-AF65-F5344CB8AC3E}">
        <p14:creationId xmlns:p14="http://schemas.microsoft.com/office/powerpoint/2010/main" val="165721593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435398"/>
            <a:ext cx="10515600" cy="2967377"/>
          </a:xfrm>
        </p:spPr>
        <p:txBody>
          <a:bodyPr>
            <a:normAutofit/>
          </a:bodyPr>
          <a:lstStyle/>
          <a:p>
            <a:pPr marL="0" indent="176213" algn="just">
              <a:lnSpc>
                <a:spcPct val="150000"/>
              </a:lnSpc>
              <a:buNone/>
            </a:pPr>
            <a:r>
              <a:rPr lang="fr-FR" sz="2400" dirty="0">
                <a:cs typeface="Arial" panose="020B0604020202020204" pitchFamily="34" charset="0"/>
              </a:rPr>
              <a:t>GOMS (Goal, </a:t>
            </a:r>
            <a:r>
              <a:rPr lang="fr-FR" sz="2400" dirty="0" err="1">
                <a:cs typeface="Arial" panose="020B0604020202020204" pitchFamily="34" charset="0"/>
              </a:rPr>
              <a:t>Operator</a:t>
            </a:r>
            <a:r>
              <a:rPr lang="fr-FR" sz="2400" dirty="0">
                <a:cs typeface="Arial" panose="020B0604020202020204" pitchFamily="34" charset="0"/>
              </a:rPr>
              <a:t>, Method, </a:t>
            </a:r>
            <a:r>
              <a:rPr lang="fr-FR" sz="2400" dirty="0" err="1">
                <a:cs typeface="Arial" panose="020B0604020202020204" pitchFamily="34" charset="0"/>
              </a:rPr>
              <a:t>Selection</a:t>
            </a:r>
            <a:r>
              <a:rPr lang="fr-FR" sz="2400" dirty="0">
                <a:cs typeface="Arial" panose="020B0604020202020204" pitchFamily="34" charset="0"/>
              </a:rPr>
              <a:t>) introduit quatre ensembles pour représenter l'activité cognitive d'un individu engagé dans la réalisation d'une </a:t>
            </a:r>
            <a:r>
              <a:rPr lang="fr-FR" sz="2400" dirty="0" smtClean="0">
                <a:cs typeface="Arial" panose="020B0604020202020204" pitchFamily="34" charset="0"/>
              </a:rPr>
              <a:t>tâche: </a:t>
            </a:r>
            <a:r>
              <a:rPr lang="fr-FR" sz="2400" dirty="0">
                <a:cs typeface="Arial" panose="020B0604020202020204" pitchFamily="34" charset="0"/>
              </a:rPr>
              <a:t>les </a:t>
            </a:r>
            <a:r>
              <a:rPr lang="fr-FR" sz="2400" dirty="0" smtClean="0">
                <a:cs typeface="Arial" panose="020B0604020202020204" pitchFamily="34" charset="0"/>
              </a:rPr>
              <a:t>Buts, les </a:t>
            </a:r>
            <a:r>
              <a:rPr lang="fr-FR" sz="2400" dirty="0">
                <a:cs typeface="Arial" panose="020B0604020202020204" pitchFamily="34" charset="0"/>
              </a:rPr>
              <a:t>Opérateurs, les Méthodes et les règles de Sélection.</a:t>
            </a:r>
          </a:p>
        </p:txBody>
      </p:sp>
      <p:sp>
        <p:nvSpPr>
          <p:cNvPr id="5" name="Rectangle 4"/>
          <p:cNvSpPr/>
          <p:nvPr/>
        </p:nvSpPr>
        <p:spPr>
          <a:xfrm>
            <a:off x="5204012" y="263982"/>
            <a:ext cx="2103411" cy="830997"/>
          </a:xfrm>
          <a:prstGeom prst="rect">
            <a:avLst/>
          </a:prstGeom>
        </p:spPr>
        <p:txBody>
          <a:bodyPr wrap="square">
            <a:spAutoFit/>
          </a:bodyPr>
          <a:lstStyle/>
          <a:p>
            <a:pPr algn="r"/>
            <a:r>
              <a:rPr lang="fr-FR" sz="2400" dirty="0">
                <a:solidFill>
                  <a:schemeClr val="bg1"/>
                </a:solidFill>
                <a:latin typeface="Aharoni" panose="02010803020104030203" pitchFamily="2" charset="-79"/>
                <a:cs typeface="Aharoni" panose="02010803020104030203" pitchFamily="2" charset="-79"/>
              </a:rPr>
              <a:t>Les éléments du modèle</a:t>
            </a:r>
          </a:p>
        </p:txBody>
      </p:sp>
      <p:sp>
        <p:nvSpPr>
          <p:cNvPr id="6" name="Titre 1"/>
          <p:cNvSpPr txBox="1">
            <a:spLocks/>
          </p:cNvSpPr>
          <p:nvPr/>
        </p:nvSpPr>
        <p:spPr>
          <a:xfrm>
            <a:off x="958466" y="106588"/>
            <a:ext cx="2161252"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smtClean="0">
                <a:solidFill>
                  <a:schemeClr val="accent5">
                    <a:lumMod val="75000"/>
                  </a:schemeClr>
                </a:solidFill>
                <a:latin typeface="Stencil" panose="040409050D0802020404" pitchFamily="82" charset="0"/>
              </a:rPr>
              <a:t>GOMS</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25</a:t>
            </a:fld>
            <a:endParaRPr lang="fr-FR"/>
          </a:p>
        </p:txBody>
      </p:sp>
    </p:spTree>
    <p:extLst>
      <p:ext uri="{BB962C8B-B14F-4D97-AF65-F5344CB8AC3E}">
        <p14:creationId xmlns:p14="http://schemas.microsoft.com/office/powerpoint/2010/main" val="70412153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52625"/>
            <a:ext cx="10515600" cy="4351338"/>
          </a:xfrm>
        </p:spPr>
        <p:txBody>
          <a:bodyPr>
            <a:noAutofit/>
          </a:bodyPr>
          <a:lstStyle/>
          <a:p>
            <a:pPr marL="0" indent="176213" algn="just">
              <a:lnSpc>
                <a:spcPct val="100000"/>
              </a:lnSpc>
              <a:buNone/>
            </a:pPr>
            <a:r>
              <a:rPr lang="fr-FR" sz="2400" dirty="0">
                <a:cs typeface="Arial" panose="020B0604020202020204" pitchFamily="34" charset="0"/>
              </a:rPr>
              <a:t>But = structure symbolique qui définit un état recherché. Il lui est associé un ensemble de méthodes qui conduisent à cet état. En cas d'échec, il constitue un point de reprise à partir duquel il est possible d'amorcer d'autres tentatives.</a:t>
            </a:r>
          </a:p>
          <a:p>
            <a:pPr algn="just">
              <a:lnSpc>
                <a:spcPct val="100000"/>
              </a:lnSpc>
              <a:buFont typeface="Wingdings" panose="05000000000000000000" pitchFamily="2" charset="2"/>
              <a:buChar char="§"/>
            </a:pPr>
            <a:r>
              <a:rPr lang="fr-FR" sz="2400" dirty="0" smtClean="0">
                <a:cs typeface="Arial" panose="020B0604020202020204" pitchFamily="34" charset="0"/>
              </a:rPr>
              <a:t>Les </a:t>
            </a:r>
            <a:r>
              <a:rPr lang="fr-FR" sz="2400" dirty="0">
                <a:cs typeface="Arial" panose="020B0604020202020204" pitchFamily="34" charset="0"/>
              </a:rPr>
              <a:t>buts sont organisés de manière hiérarchique : un but complexe est atteint lorsque plusieurs sous-buts sont satisfaits</a:t>
            </a:r>
          </a:p>
          <a:p>
            <a:pPr algn="just">
              <a:lnSpc>
                <a:spcPct val="100000"/>
              </a:lnSpc>
              <a:buFont typeface="Wingdings" panose="05000000000000000000" pitchFamily="2" charset="2"/>
              <a:buChar char="§"/>
            </a:pPr>
            <a:r>
              <a:rPr lang="fr-FR" sz="2400" dirty="0" smtClean="0">
                <a:cs typeface="Arial" panose="020B0604020202020204" pitchFamily="34" charset="0"/>
              </a:rPr>
              <a:t>Les </a:t>
            </a:r>
            <a:r>
              <a:rPr lang="fr-FR" sz="2400" dirty="0">
                <a:cs typeface="Arial" panose="020B0604020202020204" pitchFamily="34" charset="0"/>
              </a:rPr>
              <a:t>buts élémentaires sont réalisés par l'exécution d'une suite d'opérateurs.</a:t>
            </a:r>
          </a:p>
          <a:p>
            <a:pPr algn="just">
              <a:lnSpc>
                <a:spcPct val="100000"/>
              </a:lnSpc>
              <a:buFont typeface="Wingdings" panose="05000000000000000000" pitchFamily="2" charset="2"/>
              <a:buChar char="§"/>
            </a:pPr>
            <a:r>
              <a:rPr lang="fr-FR" sz="2400" dirty="0" smtClean="0">
                <a:cs typeface="Arial" panose="020B0604020202020204" pitchFamily="34" charset="0"/>
              </a:rPr>
              <a:t>Les </a:t>
            </a:r>
            <a:r>
              <a:rPr lang="fr-FR" sz="2400" dirty="0">
                <a:cs typeface="Arial" panose="020B0604020202020204" pitchFamily="34" charset="0"/>
              </a:rPr>
              <a:t>buts forment donc une structure arborescente </a:t>
            </a:r>
            <a:r>
              <a:rPr lang="fr-FR" sz="2400" dirty="0" smtClean="0">
                <a:cs typeface="Arial" panose="020B0604020202020204" pitchFamily="34" charset="0"/>
              </a:rPr>
              <a:t>dont Les </a:t>
            </a:r>
            <a:r>
              <a:rPr lang="fr-FR" sz="2400" dirty="0">
                <a:cs typeface="Arial" panose="020B0604020202020204" pitchFamily="34" charset="0"/>
              </a:rPr>
              <a:t>feuilles sont des opérateurs.</a:t>
            </a:r>
          </a:p>
        </p:txBody>
      </p:sp>
      <p:sp>
        <p:nvSpPr>
          <p:cNvPr id="5" name="Rectangle 4"/>
          <p:cNvSpPr/>
          <p:nvPr/>
        </p:nvSpPr>
        <p:spPr>
          <a:xfrm>
            <a:off x="5943600" y="283254"/>
            <a:ext cx="1375652" cy="830997"/>
          </a:xfrm>
          <a:prstGeom prst="rect">
            <a:avLst/>
          </a:prstGeom>
        </p:spPr>
        <p:txBody>
          <a:bodyPr wrap="square">
            <a:spAutoFit/>
          </a:bodyPr>
          <a:lstStyle/>
          <a:p>
            <a:pPr algn="r"/>
            <a:r>
              <a:rPr lang="fr-FR" sz="2400" dirty="0" smtClean="0">
                <a:solidFill>
                  <a:schemeClr val="bg1"/>
                </a:solidFill>
                <a:latin typeface="Aharoni" panose="02010803020104030203" pitchFamily="2" charset="-79"/>
                <a:cs typeface="Aharoni" panose="02010803020104030203" pitchFamily="2" charset="-79"/>
              </a:rPr>
              <a:t>Les buts Goals</a:t>
            </a:r>
            <a:endParaRPr lang="fr-FR" sz="2400" dirty="0">
              <a:solidFill>
                <a:schemeClr val="bg1"/>
              </a:solidFill>
              <a:latin typeface="Aharoni" panose="02010803020104030203" pitchFamily="2" charset="-79"/>
              <a:cs typeface="Aharoni" panose="02010803020104030203" pitchFamily="2" charset="-79"/>
            </a:endParaRPr>
          </a:p>
        </p:txBody>
      </p:sp>
      <p:sp>
        <p:nvSpPr>
          <p:cNvPr id="6" name="Titre 1"/>
          <p:cNvSpPr txBox="1">
            <a:spLocks/>
          </p:cNvSpPr>
          <p:nvPr/>
        </p:nvSpPr>
        <p:spPr>
          <a:xfrm>
            <a:off x="958466" y="106588"/>
            <a:ext cx="2161252"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smtClean="0">
                <a:solidFill>
                  <a:schemeClr val="accent5">
                    <a:lumMod val="75000"/>
                  </a:schemeClr>
                </a:solidFill>
                <a:latin typeface="Stencil" panose="040409050D0802020404" pitchFamily="82" charset="0"/>
              </a:rPr>
              <a:t>GOMS</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26</a:t>
            </a:fld>
            <a:endParaRPr lang="fr-FR"/>
          </a:p>
        </p:txBody>
      </p:sp>
    </p:spTree>
    <p:extLst>
      <p:ext uri="{BB962C8B-B14F-4D97-AF65-F5344CB8AC3E}">
        <p14:creationId xmlns:p14="http://schemas.microsoft.com/office/powerpoint/2010/main" val="24425538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181397"/>
            <a:ext cx="10515600" cy="3995565"/>
          </a:xfrm>
        </p:spPr>
        <p:txBody>
          <a:bodyPr>
            <a:noAutofit/>
          </a:bodyPr>
          <a:lstStyle/>
          <a:p>
            <a:pPr marL="0" indent="176213" algn="just">
              <a:lnSpc>
                <a:spcPct val="100000"/>
              </a:lnSpc>
              <a:buNone/>
            </a:pPr>
            <a:r>
              <a:rPr lang="fr-FR" sz="2400" dirty="0">
                <a:cs typeface="Arial" panose="020B0604020202020204" pitchFamily="34" charset="0"/>
              </a:rPr>
              <a:t>Un opérateur est une action élémentaire dont l'exécution provoque un changement d'état (état mental de l'utilisateur et/ou état de l'environnement).</a:t>
            </a:r>
          </a:p>
          <a:p>
            <a:pPr marL="0" indent="176213" algn="just">
              <a:lnSpc>
                <a:spcPct val="100000"/>
              </a:lnSpc>
              <a:buNone/>
            </a:pPr>
            <a:r>
              <a:rPr lang="fr-FR" sz="2400" dirty="0" smtClean="0">
                <a:cs typeface="Arial" panose="020B0604020202020204" pitchFamily="34" charset="0"/>
              </a:rPr>
              <a:t>Analogie </a:t>
            </a:r>
            <a:r>
              <a:rPr lang="fr-FR" sz="2400" dirty="0">
                <a:cs typeface="Arial" panose="020B0604020202020204" pitchFamily="34" charset="0"/>
              </a:rPr>
              <a:t>entre l'ensemble des opérateurs et celui des instructions d'une machine abstraite. Un opérateur se caractérise par des opérandes d'entrée et de sortie et par le temps nécessaire à son exécution. Lorsque l'analyse est fine, l'opérateur reflète des mécanismes psychologiques élémentaires (sensoriels, moteurs ou cognitifs). Lorsqu'elle s'effectue à un niveau d'abstraction élevé, les opérateurs sont des unités d'action spécifiques à l'environnement (par exemple les commandes du système).</a:t>
            </a:r>
          </a:p>
        </p:txBody>
      </p:sp>
      <p:sp>
        <p:nvSpPr>
          <p:cNvPr id="5" name="Rectangle 4"/>
          <p:cNvSpPr/>
          <p:nvPr/>
        </p:nvSpPr>
        <p:spPr>
          <a:xfrm>
            <a:off x="4932059" y="467920"/>
            <a:ext cx="2327881" cy="461665"/>
          </a:xfrm>
          <a:prstGeom prst="rect">
            <a:avLst/>
          </a:prstGeom>
        </p:spPr>
        <p:txBody>
          <a:bodyPr wrap="none">
            <a:spAutoFit/>
          </a:bodyPr>
          <a:lstStyle/>
          <a:p>
            <a:pPr algn="r"/>
            <a:r>
              <a:rPr lang="fr-FR" sz="2400" dirty="0" smtClean="0">
                <a:solidFill>
                  <a:schemeClr val="bg1"/>
                </a:solidFill>
                <a:latin typeface="Aharoni" panose="02010803020104030203" pitchFamily="2" charset="-79"/>
                <a:cs typeface="Aharoni" panose="02010803020104030203" pitchFamily="2" charset="-79"/>
              </a:rPr>
              <a:t>Les opérateurs</a:t>
            </a:r>
            <a:endParaRPr lang="fr-FR" sz="2400" dirty="0">
              <a:solidFill>
                <a:schemeClr val="bg1"/>
              </a:solidFill>
              <a:latin typeface="Aharoni" panose="02010803020104030203" pitchFamily="2" charset="-79"/>
              <a:cs typeface="Aharoni" panose="02010803020104030203" pitchFamily="2" charset="-79"/>
            </a:endParaRPr>
          </a:p>
        </p:txBody>
      </p:sp>
      <p:sp>
        <p:nvSpPr>
          <p:cNvPr id="6" name="Titre 1"/>
          <p:cNvSpPr txBox="1">
            <a:spLocks/>
          </p:cNvSpPr>
          <p:nvPr/>
        </p:nvSpPr>
        <p:spPr>
          <a:xfrm>
            <a:off x="958466" y="106588"/>
            <a:ext cx="2161252"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smtClean="0">
                <a:solidFill>
                  <a:schemeClr val="accent5">
                    <a:lumMod val="75000"/>
                  </a:schemeClr>
                </a:solidFill>
                <a:latin typeface="Stencil" panose="040409050D0802020404" pitchFamily="82" charset="0"/>
              </a:rPr>
              <a:t>GOMS</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27</a:t>
            </a:fld>
            <a:endParaRPr lang="fr-FR"/>
          </a:p>
        </p:txBody>
      </p:sp>
    </p:spTree>
    <p:extLst>
      <p:ext uri="{BB962C8B-B14F-4D97-AF65-F5344CB8AC3E}">
        <p14:creationId xmlns:p14="http://schemas.microsoft.com/office/powerpoint/2010/main" val="176055991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079625"/>
            <a:ext cx="10515600" cy="4351338"/>
          </a:xfrm>
        </p:spPr>
        <p:txBody>
          <a:bodyPr>
            <a:normAutofit/>
          </a:bodyPr>
          <a:lstStyle/>
          <a:p>
            <a:pPr algn="just">
              <a:lnSpc>
                <a:spcPct val="100000"/>
              </a:lnSpc>
              <a:buFont typeface="Wingdings" panose="05000000000000000000" pitchFamily="2" charset="2"/>
              <a:buChar char="§"/>
            </a:pPr>
            <a:r>
              <a:rPr lang="fr-FR" sz="2400" dirty="0" smtClean="0">
                <a:cs typeface="Arial" panose="020B0604020202020204" pitchFamily="34" charset="0"/>
              </a:rPr>
              <a:t>Une </a:t>
            </a:r>
            <a:r>
              <a:rPr lang="fr-FR" sz="2400" dirty="0">
                <a:cs typeface="Arial" panose="020B0604020202020204" pitchFamily="34" charset="0"/>
              </a:rPr>
              <a:t>méthode décrit le procédé qui permet d'atteindre un but.</a:t>
            </a:r>
          </a:p>
          <a:p>
            <a:pPr algn="just">
              <a:lnSpc>
                <a:spcPct val="100000"/>
              </a:lnSpc>
              <a:buFont typeface="Wingdings" panose="05000000000000000000" pitchFamily="2" charset="2"/>
              <a:buChar char="§"/>
            </a:pPr>
            <a:r>
              <a:rPr lang="fr-FR" sz="2400" dirty="0" smtClean="0">
                <a:cs typeface="Arial" panose="020B0604020202020204" pitchFamily="34" charset="0"/>
              </a:rPr>
              <a:t>Elle </a:t>
            </a:r>
            <a:r>
              <a:rPr lang="fr-FR" sz="2400" dirty="0">
                <a:cs typeface="Arial" panose="020B0604020202020204" pitchFamily="34" charset="0"/>
              </a:rPr>
              <a:t>s'exprime sous la forme d'une suite conditionnelle de buts et d'opérateurs où les conditions font référence au contenu de la mémoire à court terme et à l'état de l'environnement.</a:t>
            </a:r>
          </a:p>
          <a:p>
            <a:pPr algn="just">
              <a:lnSpc>
                <a:spcPct val="100000"/>
              </a:lnSpc>
              <a:buFont typeface="Wingdings" panose="05000000000000000000" pitchFamily="2" charset="2"/>
              <a:buChar char="§"/>
            </a:pPr>
            <a:r>
              <a:rPr lang="fr-FR" sz="2400" dirty="0" smtClean="0">
                <a:cs typeface="Arial" panose="020B0604020202020204" pitchFamily="34" charset="0"/>
              </a:rPr>
              <a:t>Les </a:t>
            </a:r>
            <a:r>
              <a:rPr lang="fr-FR" sz="2400" dirty="0">
                <a:cs typeface="Arial" panose="020B0604020202020204" pitchFamily="34" charset="0"/>
              </a:rPr>
              <a:t>méthodes représentent un savoir-faire : elles constituent la </a:t>
            </a:r>
            <a:r>
              <a:rPr lang="fr-FR" sz="2400" b="1" dirty="0">
                <a:cs typeface="Arial" panose="020B0604020202020204" pitchFamily="34" charset="0"/>
              </a:rPr>
              <a:t>connaissance procédurale</a:t>
            </a:r>
            <a:r>
              <a:rPr lang="fr-FR" sz="2400" dirty="0">
                <a:cs typeface="Arial" panose="020B0604020202020204" pitchFamily="34" charset="0"/>
              </a:rPr>
              <a:t>. Elles ne sont pas des plans d'action construits dynamiquement pendant l'accomplissement de la tâche. Elles sont le résultat de l'expérience acquise.</a:t>
            </a:r>
          </a:p>
        </p:txBody>
      </p:sp>
      <p:sp>
        <p:nvSpPr>
          <p:cNvPr id="5" name="Rectangle 4"/>
          <p:cNvSpPr/>
          <p:nvPr/>
        </p:nvSpPr>
        <p:spPr>
          <a:xfrm>
            <a:off x="5154698" y="467920"/>
            <a:ext cx="2151551" cy="461665"/>
          </a:xfrm>
          <a:prstGeom prst="rect">
            <a:avLst/>
          </a:prstGeom>
        </p:spPr>
        <p:txBody>
          <a:bodyPr wrap="none">
            <a:spAutoFit/>
          </a:bodyPr>
          <a:lstStyle/>
          <a:p>
            <a:pPr algn="r"/>
            <a:r>
              <a:rPr lang="fr-FR" sz="2400" dirty="0" smtClean="0">
                <a:solidFill>
                  <a:schemeClr val="bg1"/>
                </a:solidFill>
                <a:latin typeface="Aharoni" panose="02010803020104030203" pitchFamily="2" charset="-79"/>
                <a:cs typeface="Aharoni" panose="02010803020104030203" pitchFamily="2" charset="-79"/>
              </a:rPr>
              <a:t>Les méthodes</a:t>
            </a:r>
            <a:endParaRPr lang="fr-FR" sz="2400" dirty="0">
              <a:solidFill>
                <a:schemeClr val="bg1"/>
              </a:solidFill>
              <a:latin typeface="Aharoni" panose="02010803020104030203" pitchFamily="2" charset="-79"/>
              <a:cs typeface="Aharoni" panose="02010803020104030203" pitchFamily="2" charset="-79"/>
            </a:endParaRPr>
          </a:p>
        </p:txBody>
      </p:sp>
      <p:sp>
        <p:nvSpPr>
          <p:cNvPr id="6" name="Titre 1"/>
          <p:cNvSpPr txBox="1">
            <a:spLocks/>
          </p:cNvSpPr>
          <p:nvPr/>
        </p:nvSpPr>
        <p:spPr>
          <a:xfrm>
            <a:off x="958466" y="106588"/>
            <a:ext cx="2161252"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smtClean="0">
                <a:solidFill>
                  <a:schemeClr val="accent5">
                    <a:lumMod val="75000"/>
                  </a:schemeClr>
                </a:solidFill>
                <a:latin typeface="Stencil" panose="040409050D0802020404" pitchFamily="82" charset="0"/>
              </a:rPr>
              <a:t>GOMS</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28</a:t>
            </a:fld>
            <a:endParaRPr lang="fr-FR"/>
          </a:p>
        </p:txBody>
      </p:sp>
    </p:spTree>
    <p:extLst>
      <p:ext uri="{BB962C8B-B14F-4D97-AF65-F5344CB8AC3E}">
        <p14:creationId xmlns:p14="http://schemas.microsoft.com/office/powerpoint/2010/main" val="244602271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057399"/>
            <a:ext cx="10515600" cy="4119563"/>
          </a:xfrm>
        </p:spPr>
        <p:txBody>
          <a:bodyPr>
            <a:normAutofit/>
          </a:bodyPr>
          <a:lstStyle/>
          <a:p>
            <a:pPr algn="just">
              <a:lnSpc>
                <a:spcPct val="100000"/>
              </a:lnSpc>
              <a:buFont typeface="Wingdings" panose="05000000000000000000" pitchFamily="2" charset="2"/>
              <a:buChar char="§"/>
            </a:pPr>
            <a:r>
              <a:rPr lang="fr-FR" sz="2400" dirty="0">
                <a:cs typeface="Arial" panose="020B0604020202020204" pitchFamily="34" charset="0"/>
              </a:rPr>
              <a:t>GOMS véhicule une </a:t>
            </a:r>
            <a:r>
              <a:rPr lang="fr-FR" sz="2400" b="1" dirty="0">
                <a:cs typeface="Arial" panose="020B0604020202020204" pitchFamily="34" charset="0"/>
              </a:rPr>
              <a:t>méthode de conception compatible avec celle des informaticiens</a:t>
            </a:r>
            <a:r>
              <a:rPr lang="fr-FR" sz="2400" dirty="0">
                <a:cs typeface="Arial" panose="020B0604020202020204" pitchFamily="34" charset="0"/>
              </a:rPr>
              <a:t>. La modélisation d'une tâche peut être raffinée ou, au contraire, élaborée à partir de constituants élémentaires.</a:t>
            </a:r>
          </a:p>
          <a:p>
            <a:pPr algn="just">
              <a:lnSpc>
                <a:spcPct val="100000"/>
              </a:lnSpc>
              <a:buFont typeface="Wingdings" panose="05000000000000000000" pitchFamily="2" charset="2"/>
              <a:buChar char="§"/>
            </a:pPr>
            <a:r>
              <a:rPr lang="fr-FR" sz="2400" dirty="0" smtClean="0">
                <a:cs typeface="Arial" panose="020B0604020202020204" pitchFamily="34" charset="0"/>
              </a:rPr>
              <a:t>GOMS </a:t>
            </a:r>
            <a:r>
              <a:rPr lang="fr-FR" sz="2400" dirty="0">
                <a:cs typeface="Arial" panose="020B0604020202020204" pitchFamily="34" charset="0"/>
              </a:rPr>
              <a:t>fournit un support formel pour des </a:t>
            </a:r>
            <a:r>
              <a:rPr lang="fr-FR" sz="2400" b="1" dirty="0">
                <a:cs typeface="Arial" panose="020B0604020202020204" pitchFamily="34" charset="0"/>
              </a:rPr>
              <a:t>évaluations prédictives de performance</a:t>
            </a:r>
            <a:r>
              <a:rPr lang="fr-FR" sz="2400" dirty="0">
                <a:cs typeface="Arial" panose="020B0604020202020204" pitchFamily="34" charset="0"/>
              </a:rPr>
              <a:t>. En effet, la description d'une tâche donnée définit la suite des opérateurs que l'utilisateur va employer pour la réaliser. Connaissant le temps d'exécution de chaque opérateur, il est possible de prédire le temps nécessaire à la réalisation de la tâche.</a:t>
            </a:r>
          </a:p>
        </p:txBody>
      </p:sp>
      <p:sp>
        <p:nvSpPr>
          <p:cNvPr id="5" name="Rectangle 4"/>
          <p:cNvSpPr/>
          <p:nvPr/>
        </p:nvSpPr>
        <p:spPr>
          <a:xfrm>
            <a:off x="5423195" y="467920"/>
            <a:ext cx="1856598" cy="461665"/>
          </a:xfrm>
          <a:prstGeom prst="rect">
            <a:avLst/>
          </a:prstGeom>
        </p:spPr>
        <p:txBody>
          <a:bodyPr wrap="none">
            <a:spAutoFit/>
          </a:bodyPr>
          <a:lstStyle/>
          <a:p>
            <a:pPr algn="r"/>
            <a:r>
              <a:rPr lang="fr-FR" sz="2400" dirty="0">
                <a:solidFill>
                  <a:schemeClr val="bg1"/>
                </a:solidFill>
                <a:latin typeface="Aharoni" panose="02010803020104030203" pitchFamily="2" charset="-79"/>
                <a:cs typeface="Aharoni" panose="02010803020104030203" pitchFamily="2" charset="-79"/>
              </a:rPr>
              <a:t>Les </a:t>
            </a:r>
            <a:r>
              <a:rPr lang="fr-FR" sz="2400" dirty="0" smtClean="0">
                <a:solidFill>
                  <a:schemeClr val="bg1"/>
                </a:solidFill>
                <a:latin typeface="Aharoni" panose="02010803020104030203" pitchFamily="2" charset="-79"/>
                <a:cs typeface="Aharoni" panose="02010803020104030203" pitchFamily="2" charset="-79"/>
              </a:rPr>
              <a:t>apports</a:t>
            </a:r>
            <a:endParaRPr lang="fr-FR" sz="2400" dirty="0">
              <a:solidFill>
                <a:schemeClr val="bg1"/>
              </a:solidFill>
              <a:latin typeface="Aharoni" panose="02010803020104030203" pitchFamily="2" charset="-79"/>
              <a:cs typeface="Aharoni" panose="02010803020104030203" pitchFamily="2" charset="-79"/>
            </a:endParaRPr>
          </a:p>
        </p:txBody>
      </p:sp>
      <p:sp>
        <p:nvSpPr>
          <p:cNvPr id="6" name="Titre 1"/>
          <p:cNvSpPr txBox="1">
            <a:spLocks/>
          </p:cNvSpPr>
          <p:nvPr/>
        </p:nvSpPr>
        <p:spPr>
          <a:xfrm>
            <a:off x="958466" y="106588"/>
            <a:ext cx="2161252"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smtClean="0">
                <a:solidFill>
                  <a:schemeClr val="accent5">
                    <a:lumMod val="75000"/>
                  </a:schemeClr>
                </a:solidFill>
                <a:latin typeface="Stencil" panose="040409050D0802020404" pitchFamily="82" charset="0"/>
              </a:rPr>
              <a:t>GOMS</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29</a:t>
            </a:fld>
            <a:endParaRPr lang="fr-FR"/>
          </a:p>
        </p:txBody>
      </p:sp>
    </p:spTree>
    <p:extLst>
      <p:ext uri="{BB962C8B-B14F-4D97-AF65-F5344CB8AC3E}">
        <p14:creationId xmlns:p14="http://schemas.microsoft.com/office/powerpoint/2010/main" val="123602782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943719" y="255820"/>
            <a:ext cx="4273739" cy="841350"/>
          </a:xfrm>
        </p:spPr>
        <p:txBody>
          <a:bodyPr>
            <a:normAutofit/>
          </a:bodyPr>
          <a:lstStyle/>
          <a:p>
            <a:r>
              <a:rPr lang="fr-FR" sz="3600" dirty="0" smtClean="0">
                <a:solidFill>
                  <a:schemeClr val="bg1"/>
                </a:solidFill>
                <a:latin typeface="Stencil" panose="040409050D0802020404" pitchFamily="82" charset="0"/>
              </a:rPr>
              <a:t>INTRODUCTION</a:t>
            </a:r>
            <a:endParaRPr lang="fr-FR" sz="3600" dirty="0">
              <a:solidFill>
                <a:schemeClr val="bg1"/>
              </a:solidFill>
              <a:latin typeface="Stencil" panose="040409050D0802020404" pitchFamily="82" charset="0"/>
            </a:endParaRPr>
          </a:p>
        </p:txBody>
      </p:sp>
      <p:sp>
        <p:nvSpPr>
          <p:cNvPr id="3" name="Espace réservé du contenu 2"/>
          <p:cNvSpPr>
            <a:spLocks noGrp="1"/>
          </p:cNvSpPr>
          <p:nvPr>
            <p:ph idx="4294967295"/>
          </p:nvPr>
        </p:nvSpPr>
        <p:spPr>
          <a:xfrm>
            <a:off x="838199" y="2169067"/>
            <a:ext cx="10515600" cy="3740150"/>
          </a:xfrm>
        </p:spPr>
        <p:txBody>
          <a:bodyPr>
            <a:normAutofit/>
          </a:bodyPr>
          <a:lstStyle/>
          <a:p>
            <a:pPr marL="0" indent="176213" algn="just">
              <a:lnSpc>
                <a:spcPct val="150000"/>
              </a:lnSpc>
              <a:buNone/>
            </a:pPr>
            <a:r>
              <a:rPr lang="fr-FR" altLang="fr-FR" sz="2400" dirty="0" smtClean="0">
                <a:cs typeface="Arial" panose="020B0604020202020204" pitchFamily="34" charset="0"/>
              </a:rPr>
              <a:t>L’ergonomie (ou l’étude des facteurs humains) est la discipline scientifique qui vise la compréhension fondamentale des interactions entre les êtres humains et les autres composantes d’un système, et la mise en œuvre dans la conception de théories, de principes, de méthodes et de données pertinentes afin d'améliorer le bien-être des hommes et l'efficacité globale des systèmes </a:t>
            </a:r>
            <a:r>
              <a:rPr lang="fr-FR" altLang="fr-FR" sz="2400" dirty="0">
                <a:cs typeface="Arial" panose="020B0604020202020204" pitchFamily="34" charset="0"/>
              </a:rPr>
              <a:t>.</a:t>
            </a:r>
            <a:endParaRPr lang="fr-FR" sz="2400" dirty="0"/>
          </a:p>
        </p:txBody>
      </p:sp>
      <p:sp>
        <p:nvSpPr>
          <p:cNvPr id="20" name="Rectangle 19"/>
          <p:cNvSpPr/>
          <p:nvPr/>
        </p:nvSpPr>
        <p:spPr>
          <a:xfrm>
            <a:off x="5688107" y="437523"/>
            <a:ext cx="1606686" cy="461665"/>
          </a:xfrm>
          <a:prstGeom prst="rect">
            <a:avLst/>
          </a:prstGeom>
        </p:spPr>
        <p:txBody>
          <a:bodyPr wrap="square">
            <a:spAutoFit/>
          </a:bodyPr>
          <a:lstStyle/>
          <a:p>
            <a:pPr algn="r"/>
            <a:r>
              <a:rPr lang="fr-FR" sz="2400" dirty="0" smtClean="0">
                <a:solidFill>
                  <a:schemeClr val="bg1"/>
                </a:solidFill>
                <a:latin typeface="Aharoni" panose="02010803020104030203" pitchFamily="2" charset="-79"/>
                <a:cs typeface="Aharoni" panose="02010803020104030203" pitchFamily="2" charset="-79"/>
              </a:rPr>
              <a:t>Définition</a:t>
            </a:r>
            <a:endParaRPr lang="fr-FR" sz="2400" dirty="0">
              <a:solidFill>
                <a:schemeClr val="bg1"/>
              </a:solidFill>
              <a:latin typeface="Aharoni" panose="02010803020104030203" pitchFamily="2" charset="-79"/>
              <a:cs typeface="Aharoni" panose="02010803020104030203" pitchFamily="2" charset="-79"/>
            </a:endParaRPr>
          </a:p>
        </p:txBody>
      </p:sp>
      <p:sp>
        <p:nvSpPr>
          <p:cNvPr id="4" name="Espace réservé du numéro de diapositive 3"/>
          <p:cNvSpPr>
            <a:spLocks noGrp="1"/>
          </p:cNvSpPr>
          <p:nvPr>
            <p:ph type="sldNum" sz="quarter" idx="12"/>
          </p:nvPr>
        </p:nvSpPr>
        <p:spPr/>
        <p:txBody>
          <a:bodyPr/>
          <a:lstStyle/>
          <a:p>
            <a:fld id="{6759CEAF-9298-40F5-843A-399772D46C8E}" type="slidenum">
              <a:rPr lang="fr-FR" smtClean="0"/>
              <a:t>3</a:t>
            </a:fld>
            <a:endParaRPr lang="fr-FR" dirty="0"/>
          </a:p>
        </p:txBody>
      </p:sp>
    </p:spTree>
    <p:extLst>
      <p:ext uri="{BB962C8B-B14F-4D97-AF65-F5344CB8AC3E}">
        <p14:creationId xmlns:p14="http://schemas.microsoft.com/office/powerpoint/2010/main" val="1576193159"/>
      </p:ext>
    </p:extLst>
  </p:cSld>
  <p:clrMapOvr>
    <a:masterClrMapping/>
  </p:clrMapOvr>
  <mc:AlternateContent xmlns:mc="http://schemas.openxmlformats.org/markup-compatibility/2006" xmlns:p14="http://schemas.microsoft.com/office/powerpoint/2010/main">
    <mc:Choice Requires="p14">
      <p:transition spd="slow" p14:dur="2500">
        <p14:glitter pattern="hexago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p:tgtEl>
                                          <p:spTgt spid="20"/>
                                        </p:tgtEl>
                                        <p:attrNameLst>
                                          <p:attrName>ppt_x</p:attrName>
                                        </p:attrNameLst>
                                      </p:cBhvr>
                                      <p:tavLst>
                                        <p:tav tm="0">
                                          <p:val>
                                            <p:strVal val="#ppt_x+#ppt_w*1.125000"/>
                                          </p:val>
                                        </p:tav>
                                        <p:tav tm="100000">
                                          <p:val>
                                            <p:strVal val="#ppt_x"/>
                                          </p:val>
                                        </p:tav>
                                      </p:tavLst>
                                    </p:anim>
                                    <p:animEffect transition="in" filter="wipe(left)">
                                      <p:cBhvr>
                                        <p:cTn id="13" dur="500"/>
                                        <p:tgtEl>
                                          <p:spTgt spid="20"/>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2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2079625"/>
            <a:ext cx="10515600" cy="4351338"/>
          </a:xfrm>
        </p:spPr>
        <p:txBody>
          <a:bodyPr>
            <a:normAutofit/>
          </a:bodyPr>
          <a:lstStyle/>
          <a:p>
            <a:pPr marL="0" indent="176213" algn="just">
              <a:lnSpc>
                <a:spcPct val="100000"/>
              </a:lnSpc>
              <a:buNone/>
            </a:pPr>
            <a:r>
              <a:rPr lang="fr-FR" sz="2400" dirty="0" smtClean="0">
                <a:cs typeface="Arial" panose="020B0604020202020204" pitchFamily="34" charset="0"/>
              </a:rPr>
              <a:t>GOMS </a:t>
            </a:r>
            <a:r>
              <a:rPr lang="fr-FR" sz="2400" dirty="0">
                <a:cs typeface="Arial" panose="020B0604020202020204" pitchFamily="34" charset="0"/>
              </a:rPr>
              <a:t>n'offre </a:t>
            </a:r>
            <a:r>
              <a:rPr lang="fr-FR" sz="2400" b="1" dirty="0">
                <a:cs typeface="Arial" panose="020B0604020202020204" pitchFamily="34" charset="0"/>
              </a:rPr>
              <a:t>pas de support théorique d'aide à la structuration d'une tâche</a:t>
            </a:r>
            <a:r>
              <a:rPr lang="fr-FR" sz="2400" dirty="0">
                <a:cs typeface="Arial" panose="020B0604020202020204" pitchFamily="34" charset="0"/>
              </a:rPr>
              <a:t>. Nous avons vu que l'informaticien retrouve dans GOMS le repère familier de l'analyse descendante et ascendante. Mais ici, le sujet d'analyse n'est pas un programme mais une tâche, notion que l'informaticien n'a pas l'habitude de manipuler.</a:t>
            </a:r>
          </a:p>
          <a:p>
            <a:pPr marL="0" indent="176213" algn="just">
              <a:lnSpc>
                <a:spcPct val="100000"/>
              </a:lnSpc>
              <a:buNone/>
            </a:pPr>
            <a:r>
              <a:rPr lang="fr-FR" sz="2400" dirty="0" smtClean="0">
                <a:cs typeface="Arial" panose="020B0604020202020204" pitchFamily="34" charset="0"/>
              </a:rPr>
              <a:t>La </a:t>
            </a:r>
            <a:r>
              <a:rPr lang="fr-FR" sz="2400" dirty="0">
                <a:cs typeface="Arial" panose="020B0604020202020204" pitchFamily="34" charset="0"/>
              </a:rPr>
              <a:t>réussite d'une analyse de tâche suppose la connaissance approfondie des mécanismes de représentation mentale. GOMS n'offre aucun support théorique dans ce sens : il est un modèle prédictif </a:t>
            </a:r>
            <a:r>
              <a:rPr lang="fr-FR" sz="2400" dirty="0" smtClean="0">
                <a:cs typeface="Arial" panose="020B0604020202020204" pitchFamily="34" charset="0"/>
              </a:rPr>
              <a:t>et quantitatif </a:t>
            </a:r>
            <a:r>
              <a:rPr lang="fr-FR" sz="2400" dirty="0">
                <a:cs typeface="Arial" panose="020B0604020202020204" pitchFamily="34" charset="0"/>
              </a:rPr>
              <a:t>de performance.</a:t>
            </a:r>
          </a:p>
        </p:txBody>
      </p:sp>
      <p:sp>
        <p:nvSpPr>
          <p:cNvPr id="5" name="Rectangle 4"/>
          <p:cNvSpPr/>
          <p:nvPr/>
        </p:nvSpPr>
        <p:spPr>
          <a:xfrm>
            <a:off x="5614307" y="467920"/>
            <a:ext cx="1662636" cy="461665"/>
          </a:xfrm>
          <a:prstGeom prst="rect">
            <a:avLst/>
          </a:prstGeom>
        </p:spPr>
        <p:txBody>
          <a:bodyPr wrap="none">
            <a:spAutoFit/>
          </a:bodyPr>
          <a:lstStyle/>
          <a:p>
            <a:pPr algn="r"/>
            <a:r>
              <a:rPr lang="fr-FR" sz="2400" dirty="0" smtClean="0">
                <a:solidFill>
                  <a:schemeClr val="bg1"/>
                </a:solidFill>
                <a:latin typeface="Aharoni" panose="02010803020104030203" pitchFamily="2" charset="-79"/>
                <a:cs typeface="Aharoni" panose="02010803020104030203" pitchFamily="2" charset="-79"/>
              </a:rPr>
              <a:t>Les limites</a:t>
            </a:r>
            <a:endParaRPr lang="fr-FR" sz="2400" dirty="0">
              <a:solidFill>
                <a:schemeClr val="bg1"/>
              </a:solidFill>
              <a:latin typeface="Aharoni" panose="02010803020104030203" pitchFamily="2" charset="-79"/>
              <a:cs typeface="Aharoni" panose="02010803020104030203" pitchFamily="2" charset="-79"/>
            </a:endParaRPr>
          </a:p>
        </p:txBody>
      </p:sp>
      <p:sp>
        <p:nvSpPr>
          <p:cNvPr id="6" name="Titre 1"/>
          <p:cNvSpPr txBox="1">
            <a:spLocks/>
          </p:cNvSpPr>
          <p:nvPr/>
        </p:nvSpPr>
        <p:spPr>
          <a:xfrm>
            <a:off x="958466" y="106588"/>
            <a:ext cx="2161252"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smtClean="0">
                <a:solidFill>
                  <a:schemeClr val="accent5">
                    <a:lumMod val="75000"/>
                  </a:schemeClr>
                </a:solidFill>
                <a:latin typeface="Stencil" panose="040409050D0802020404" pitchFamily="82" charset="0"/>
              </a:rPr>
              <a:t>GOMS</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30</a:t>
            </a:fld>
            <a:endParaRPr lang="fr-FR"/>
          </a:p>
        </p:txBody>
      </p:sp>
    </p:spTree>
    <p:extLst>
      <p:ext uri="{BB962C8B-B14F-4D97-AF65-F5344CB8AC3E}">
        <p14:creationId xmlns:p14="http://schemas.microsoft.com/office/powerpoint/2010/main" val="338654976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52625"/>
            <a:ext cx="10515600" cy="4351338"/>
          </a:xfrm>
        </p:spPr>
        <p:txBody>
          <a:bodyPr>
            <a:normAutofit/>
          </a:bodyPr>
          <a:lstStyle/>
          <a:p>
            <a:pPr algn="just">
              <a:lnSpc>
                <a:spcPct val="100000"/>
              </a:lnSpc>
              <a:buFont typeface="Wingdings" panose="05000000000000000000" pitchFamily="2" charset="2"/>
              <a:buChar char="§"/>
            </a:pPr>
            <a:r>
              <a:rPr lang="fr-FR" sz="2400" dirty="0" smtClean="0">
                <a:cs typeface="Arial" panose="020B0604020202020204" pitchFamily="34" charset="0"/>
              </a:rPr>
              <a:t>Avec </a:t>
            </a:r>
            <a:r>
              <a:rPr lang="fr-FR" sz="2400" dirty="0">
                <a:cs typeface="Arial" panose="020B0604020202020204" pitchFamily="34" charset="0"/>
              </a:rPr>
              <a:t>GOMS, le phénomène observé est l'accomplissement de tâches de routine réalisées sans la moindre erreur. Or, l'erreur est inévitable et le traitement des erreurs est un casse-tête, y compris dans le cas simple des systèmes déterministes.</a:t>
            </a:r>
          </a:p>
          <a:p>
            <a:pPr algn="just">
              <a:lnSpc>
                <a:spcPct val="100000"/>
              </a:lnSpc>
              <a:buFont typeface="Wingdings" panose="05000000000000000000" pitchFamily="2" charset="2"/>
              <a:buChar char="§"/>
            </a:pPr>
            <a:r>
              <a:rPr lang="fr-FR" sz="2400" dirty="0" smtClean="0">
                <a:cs typeface="Arial" panose="020B0604020202020204" pitchFamily="34" charset="0"/>
              </a:rPr>
              <a:t>Dans </a:t>
            </a:r>
            <a:r>
              <a:rPr lang="fr-FR" sz="2400" dirty="0">
                <a:cs typeface="Arial" panose="020B0604020202020204" pitchFamily="34" charset="0"/>
              </a:rPr>
              <a:t>le cas du sujet humain, le traitement d'une erreur peut se voir comme la réalisation d'une tâche particulière. S'il s'agit d'une tâche de routine, alors il lui correspond un plan qui peut être greffé sur l'arbre de résolution. La question qui se pose maintenant est le lieu d'insertion du </a:t>
            </a:r>
            <a:r>
              <a:rPr lang="fr-FR" sz="2400" dirty="0" err="1">
                <a:cs typeface="Arial" panose="020B0604020202020204" pitchFamily="34" charset="0"/>
              </a:rPr>
              <a:t>sous-plan</a:t>
            </a:r>
            <a:r>
              <a:rPr lang="fr-FR" sz="2400" dirty="0">
                <a:cs typeface="Arial" panose="020B0604020202020204" pitchFamily="34" charset="0"/>
              </a:rPr>
              <a:t>. A ce problème, GOMS n'apporte aucun élément de réponse.</a:t>
            </a:r>
          </a:p>
        </p:txBody>
      </p:sp>
      <p:sp>
        <p:nvSpPr>
          <p:cNvPr id="6" name="Titre 1"/>
          <p:cNvSpPr txBox="1">
            <a:spLocks/>
          </p:cNvSpPr>
          <p:nvPr/>
        </p:nvSpPr>
        <p:spPr>
          <a:xfrm>
            <a:off x="958466" y="106588"/>
            <a:ext cx="2161252"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smtClean="0">
                <a:solidFill>
                  <a:schemeClr val="accent5">
                    <a:lumMod val="75000"/>
                  </a:schemeClr>
                </a:solidFill>
                <a:latin typeface="Stencil" panose="040409050D0802020404" pitchFamily="82" charset="0"/>
              </a:rPr>
              <a:t>GOMS</a:t>
            </a:r>
            <a:endParaRPr lang="fr-FR" sz="2800" dirty="0">
              <a:solidFill>
                <a:schemeClr val="accent5">
                  <a:lumMod val="75000"/>
                </a:schemeClr>
              </a:solidFill>
              <a:latin typeface="Stencil" panose="040409050D0802020404" pitchFamily="82" charset="0"/>
            </a:endParaRPr>
          </a:p>
        </p:txBody>
      </p:sp>
      <p:sp>
        <p:nvSpPr>
          <p:cNvPr id="7" name="Rectangle 6"/>
          <p:cNvSpPr/>
          <p:nvPr/>
        </p:nvSpPr>
        <p:spPr>
          <a:xfrm>
            <a:off x="5614307" y="467920"/>
            <a:ext cx="1662636" cy="461665"/>
          </a:xfrm>
          <a:prstGeom prst="rect">
            <a:avLst/>
          </a:prstGeom>
        </p:spPr>
        <p:txBody>
          <a:bodyPr wrap="none">
            <a:spAutoFit/>
          </a:bodyPr>
          <a:lstStyle/>
          <a:p>
            <a:pPr algn="r"/>
            <a:r>
              <a:rPr lang="fr-FR" sz="2400" dirty="0" smtClean="0">
                <a:solidFill>
                  <a:schemeClr val="bg1"/>
                </a:solidFill>
                <a:latin typeface="Aharoni" panose="02010803020104030203" pitchFamily="2" charset="-79"/>
                <a:cs typeface="Aharoni" panose="02010803020104030203" pitchFamily="2" charset="-79"/>
              </a:rPr>
              <a:t>Les limites</a:t>
            </a:r>
            <a:endParaRPr lang="fr-FR" sz="2400" dirty="0">
              <a:solidFill>
                <a:schemeClr val="bg1"/>
              </a:solidFill>
              <a:latin typeface="Aharoni" panose="02010803020104030203" pitchFamily="2" charset="-79"/>
              <a:cs typeface="Aharoni" panose="02010803020104030203" pitchFamily="2" charset="-79"/>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31</a:t>
            </a:fld>
            <a:endParaRPr lang="fr-FR"/>
          </a:p>
        </p:txBody>
      </p:sp>
    </p:spTree>
    <p:extLst>
      <p:ext uri="{BB962C8B-B14F-4D97-AF65-F5344CB8AC3E}">
        <p14:creationId xmlns:p14="http://schemas.microsoft.com/office/powerpoint/2010/main" val="390354343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176213" algn="just">
              <a:lnSpc>
                <a:spcPct val="100000"/>
              </a:lnSpc>
              <a:buNone/>
            </a:pPr>
            <a:r>
              <a:rPr lang="fr-FR" sz="2400" dirty="0">
                <a:cs typeface="Arial" panose="020B0604020202020204" pitchFamily="34" charset="0"/>
              </a:rPr>
              <a:t>Le problème que se propose de résoudre </a:t>
            </a:r>
            <a:r>
              <a:rPr lang="fr-FR" sz="2400" dirty="0" err="1">
                <a:cs typeface="Arial" panose="020B0604020202020204" pitchFamily="34" charset="0"/>
              </a:rPr>
              <a:t>Keystroke</a:t>
            </a:r>
            <a:r>
              <a:rPr lang="fr-FR" sz="2400" dirty="0">
                <a:cs typeface="Arial" panose="020B0604020202020204" pitchFamily="34" charset="0"/>
              </a:rPr>
              <a:t> se formule ainsi :</a:t>
            </a:r>
          </a:p>
          <a:p>
            <a:pPr marL="0" indent="176213" algn="just">
              <a:lnSpc>
                <a:spcPct val="100000"/>
              </a:lnSpc>
              <a:buNone/>
            </a:pPr>
            <a:r>
              <a:rPr lang="fr-FR" sz="2400" dirty="0" smtClean="0">
                <a:cs typeface="Arial" panose="020B0604020202020204" pitchFamily="34" charset="0"/>
              </a:rPr>
              <a:t>Étant </a:t>
            </a:r>
            <a:r>
              <a:rPr lang="fr-FR" sz="2400" dirty="0">
                <a:cs typeface="Arial" panose="020B0604020202020204" pitchFamily="34" charset="0"/>
              </a:rPr>
              <a:t>donné :</a:t>
            </a:r>
          </a:p>
          <a:p>
            <a:pPr marL="631825" algn="just">
              <a:lnSpc>
                <a:spcPct val="100000"/>
              </a:lnSpc>
              <a:buFont typeface="Wingdings" panose="05000000000000000000" pitchFamily="2" charset="2"/>
              <a:buChar char="§"/>
            </a:pPr>
            <a:r>
              <a:rPr lang="fr-FR" sz="2400" dirty="0" smtClean="0">
                <a:cs typeface="Arial" panose="020B0604020202020204" pitchFamily="34" charset="0"/>
              </a:rPr>
              <a:t>une </a:t>
            </a:r>
            <a:r>
              <a:rPr lang="fr-FR" sz="2400" dirty="0">
                <a:cs typeface="Arial" panose="020B0604020202020204" pitchFamily="34" charset="0"/>
              </a:rPr>
              <a:t>tâche (constituée éventuellement de plusieurs sous-tâches),</a:t>
            </a:r>
          </a:p>
          <a:p>
            <a:pPr marL="631825" algn="just">
              <a:lnSpc>
                <a:spcPct val="100000"/>
              </a:lnSpc>
              <a:buFont typeface="Wingdings" panose="05000000000000000000" pitchFamily="2" charset="2"/>
              <a:buChar char="§"/>
            </a:pPr>
            <a:r>
              <a:rPr lang="fr-FR" sz="2400" dirty="0" smtClean="0">
                <a:cs typeface="Arial" panose="020B0604020202020204" pitchFamily="34" charset="0"/>
              </a:rPr>
              <a:t>le </a:t>
            </a:r>
            <a:r>
              <a:rPr lang="fr-FR" sz="2400" dirty="0">
                <a:cs typeface="Arial" panose="020B0604020202020204" pitchFamily="34" charset="0"/>
              </a:rPr>
              <a:t>langage de commande du système,</a:t>
            </a:r>
          </a:p>
          <a:p>
            <a:pPr marL="631825" algn="just">
              <a:lnSpc>
                <a:spcPct val="100000"/>
              </a:lnSpc>
              <a:buFont typeface="Wingdings" panose="05000000000000000000" pitchFamily="2" charset="2"/>
              <a:buChar char="§"/>
            </a:pPr>
            <a:r>
              <a:rPr lang="fr-FR" sz="2400" dirty="0" smtClean="0">
                <a:cs typeface="Arial" panose="020B0604020202020204" pitchFamily="34" charset="0"/>
              </a:rPr>
              <a:t>les </a:t>
            </a:r>
            <a:r>
              <a:rPr lang="fr-FR" sz="2400" dirty="0">
                <a:cs typeface="Arial" panose="020B0604020202020204" pitchFamily="34" charset="0"/>
              </a:rPr>
              <a:t>paramètres caractéristiques des capacités motrices de l'utilisateur,</a:t>
            </a:r>
          </a:p>
          <a:p>
            <a:pPr marL="631825" algn="just">
              <a:lnSpc>
                <a:spcPct val="100000"/>
              </a:lnSpc>
              <a:buFont typeface="Wingdings" panose="05000000000000000000" pitchFamily="2" charset="2"/>
              <a:buChar char="§"/>
            </a:pPr>
            <a:r>
              <a:rPr lang="fr-FR" sz="2400" dirty="0" smtClean="0">
                <a:cs typeface="Arial" panose="020B0604020202020204" pitchFamily="34" charset="0"/>
              </a:rPr>
              <a:t>les </a:t>
            </a:r>
            <a:r>
              <a:rPr lang="fr-FR" sz="2400" dirty="0">
                <a:cs typeface="Arial" panose="020B0604020202020204" pitchFamily="34" charset="0"/>
              </a:rPr>
              <a:t>paramètres des temps de réponse du système, et</a:t>
            </a:r>
          </a:p>
          <a:p>
            <a:pPr marL="631825" algn="just">
              <a:lnSpc>
                <a:spcPct val="100000"/>
              </a:lnSpc>
              <a:buFont typeface="Wingdings" panose="05000000000000000000" pitchFamily="2" charset="2"/>
              <a:buChar char="§"/>
            </a:pPr>
            <a:r>
              <a:rPr lang="fr-FR" sz="2400" dirty="0" smtClean="0">
                <a:cs typeface="Arial" panose="020B0604020202020204" pitchFamily="34" charset="0"/>
              </a:rPr>
              <a:t>la </a:t>
            </a:r>
            <a:r>
              <a:rPr lang="fr-FR" sz="2400" dirty="0">
                <a:cs typeface="Arial" panose="020B0604020202020204" pitchFamily="34" charset="0"/>
              </a:rPr>
              <a:t>méthode de réalisation de la tâche,</a:t>
            </a:r>
          </a:p>
          <a:p>
            <a:pPr marL="0" indent="176213" algn="just">
              <a:lnSpc>
                <a:spcPct val="100000"/>
              </a:lnSpc>
              <a:buNone/>
            </a:pPr>
            <a:r>
              <a:rPr lang="fr-FR" sz="2400" dirty="0">
                <a:cs typeface="Arial" panose="020B0604020202020204" pitchFamily="34" charset="0"/>
              </a:rPr>
              <a:t>prédire le temps d'exécution de cette tâche par un utilisateur expert.</a:t>
            </a:r>
          </a:p>
        </p:txBody>
      </p:sp>
      <p:sp>
        <p:nvSpPr>
          <p:cNvPr id="5" name="Titre 1"/>
          <p:cNvSpPr txBox="1">
            <a:spLocks/>
          </p:cNvSpPr>
          <p:nvPr/>
        </p:nvSpPr>
        <p:spPr>
          <a:xfrm>
            <a:off x="958466" y="106588"/>
            <a:ext cx="2241934"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err="1" smtClean="0">
                <a:solidFill>
                  <a:schemeClr val="accent5">
                    <a:lumMod val="75000"/>
                  </a:schemeClr>
                </a:solidFill>
                <a:latin typeface="Stencil" panose="040409050D0802020404" pitchFamily="82" charset="0"/>
              </a:rPr>
              <a:t>keystroke</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32</a:t>
            </a:fld>
            <a:endParaRPr lang="fr-FR"/>
          </a:p>
        </p:txBody>
      </p:sp>
    </p:spTree>
    <p:extLst>
      <p:ext uri="{BB962C8B-B14F-4D97-AF65-F5344CB8AC3E}">
        <p14:creationId xmlns:p14="http://schemas.microsoft.com/office/powerpoint/2010/main" val="239907187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52625"/>
            <a:ext cx="10515600" cy="4351338"/>
          </a:xfrm>
        </p:spPr>
        <p:txBody>
          <a:bodyPr>
            <a:normAutofit/>
          </a:bodyPr>
          <a:lstStyle/>
          <a:p>
            <a:pPr algn="just">
              <a:lnSpc>
                <a:spcPct val="100000"/>
              </a:lnSpc>
              <a:buFont typeface="Wingdings" panose="05000000000000000000" pitchFamily="2" charset="2"/>
              <a:buChar char="§"/>
            </a:pPr>
            <a:r>
              <a:rPr lang="fr-FR" sz="2400" dirty="0">
                <a:cs typeface="Arial" panose="020B0604020202020204" pitchFamily="34" charset="0"/>
              </a:rPr>
              <a:t>Comme dans GOMS, </a:t>
            </a:r>
            <a:r>
              <a:rPr lang="fr-FR" sz="2400" dirty="0" err="1">
                <a:cs typeface="Arial" panose="020B0604020202020204" pitchFamily="34" charset="0"/>
              </a:rPr>
              <a:t>Keystroke</a:t>
            </a:r>
            <a:r>
              <a:rPr lang="fr-FR" sz="2400" dirty="0">
                <a:cs typeface="Arial" panose="020B0604020202020204" pitchFamily="34" charset="0"/>
              </a:rPr>
              <a:t> s'intéresse aux performances sans erreur.</a:t>
            </a:r>
          </a:p>
          <a:p>
            <a:pPr algn="just">
              <a:lnSpc>
                <a:spcPct val="100000"/>
              </a:lnSpc>
              <a:buFont typeface="Wingdings" panose="05000000000000000000" pitchFamily="2" charset="2"/>
              <a:buChar char="§"/>
            </a:pPr>
            <a:r>
              <a:rPr lang="fr-FR" sz="2400" dirty="0" smtClean="0">
                <a:cs typeface="Arial" panose="020B0604020202020204" pitchFamily="34" charset="0"/>
              </a:rPr>
              <a:t>Contrairement </a:t>
            </a:r>
            <a:r>
              <a:rPr lang="fr-FR" sz="2400" dirty="0">
                <a:cs typeface="Arial" panose="020B0604020202020204" pitchFamily="34" charset="0"/>
              </a:rPr>
              <a:t>à GOMS, </a:t>
            </a:r>
            <a:r>
              <a:rPr lang="fr-FR" sz="2400" dirty="0" err="1">
                <a:cs typeface="Arial" panose="020B0604020202020204" pitchFamily="34" charset="0"/>
              </a:rPr>
              <a:t>Keystroke</a:t>
            </a:r>
            <a:r>
              <a:rPr lang="fr-FR" sz="2400" dirty="0">
                <a:cs typeface="Arial" panose="020B0604020202020204" pitchFamily="34" charset="0"/>
              </a:rPr>
              <a:t> ne prédit pas de choix de méthode : celle-ci est donnée.</a:t>
            </a:r>
          </a:p>
          <a:p>
            <a:pPr algn="just">
              <a:lnSpc>
                <a:spcPct val="100000"/>
              </a:lnSpc>
              <a:buFont typeface="Wingdings" panose="05000000000000000000" pitchFamily="2" charset="2"/>
              <a:buChar char="§"/>
            </a:pPr>
            <a:r>
              <a:rPr lang="fr-FR" sz="2400" dirty="0" smtClean="0">
                <a:cs typeface="Arial" panose="020B0604020202020204" pitchFamily="34" charset="0"/>
              </a:rPr>
              <a:t>Seconde </a:t>
            </a:r>
            <a:r>
              <a:rPr lang="fr-FR" sz="2400" dirty="0">
                <a:cs typeface="Arial" panose="020B0604020202020204" pitchFamily="34" charset="0"/>
              </a:rPr>
              <a:t>restriction par rapport à GOMS</a:t>
            </a:r>
            <a:r>
              <a:rPr lang="fr-FR" sz="2400" dirty="0" smtClean="0">
                <a:cs typeface="Arial" panose="020B0604020202020204" pitchFamily="34" charset="0"/>
              </a:rPr>
              <a:t>, </a:t>
            </a:r>
            <a:r>
              <a:rPr lang="fr-FR" sz="2400" dirty="0" err="1" smtClean="0">
                <a:cs typeface="Arial" panose="020B0604020202020204" pitchFamily="34" charset="0"/>
              </a:rPr>
              <a:t>Keystroke</a:t>
            </a:r>
            <a:r>
              <a:rPr lang="fr-FR" sz="2400" dirty="0" smtClean="0">
                <a:cs typeface="Arial" panose="020B0604020202020204" pitchFamily="34" charset="0"/>
              </a:rPr>
              <a:t> </a:t>
            </a:r>
            <a:r>
              <a:rPr lang="fr-FR" sz="2400" dirty="0">
                <a:cs typeface="Arial" panose="020B0604020202020204" pitchFamily="34" charset="0"/>
              </a:rPr>
              <a:t>évalue le temps d'exécution, non pas le temps total d'accomplissement d'une tâche. </a:t>
            </a:r>
            <a:r>
              <a:rPr lang="fr-FR" sz="2400" dirty="0" smtClean="0">
                <a:cs typeface="Arial" panose="020B0604020202020204" pitchFamily="34" charset="0"/>
              </a:rPr>
              <a:t>Le temps </a:t>
            </a:r>
            <a:r>
              <a:rPr lang="fr-FR" sz="2400" dirty="0">
                <a:cs typeface="Arial" panose="020B0604020202020204" pitchFamily="34" charset="0"/>
              </a:rPr>
              <a:t>d'accomplissement d'une tâche est la somme du temps d'acquisition et du temps d'exécution. Pendant l'acquisition, l'utilisateur construit une représentation mentale de la tâche.</a:t>
            </a:r>
          </a:p>
        </p:txBody>
      </p:sp>
      <p:sp>
        <p:nvSpPr>
          <p:cNvPr id="4" name="Titre 1"/>
          <p:cNvSpPr txBox="1">
            <a:spLocks/>
          </p:cNvSpPr>
          <p:nvPr/>
        </p:nvSpPr>
        <p:spPr>
          <a:xfrm>
            <a:off x="958466" y="106588"/>
            <a:ext cx="2241934"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err="1" smtClean="0">
                <a:solidFill>
                  <a:schemeClr val="accent5">
                    <a:lumMod val="75000"/>
                  </a:schemeClr>
                </a:solidFill>
                <a:latin typeface="Stencil" panose="040409050D0802020404" pitchFamily="82" charset="0"/>
              </a:rPr>
              <a:t>keystroke</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33</a:t>
            </a:fld>
            <a:endParaRPr lang="fr-FR"/>
          </a:p>
        </p:txBody>
      </p:sp>
    </p:spTree>
    <p:extLst>
      <p:ext uri="{BB962C8B-B14F-4D97-AF65-F5344CB8AC3E}">
        <p14:creationId xmlns:p14="http://schemas.microsoft.com/office/powerpoint/2010/main" val="371644132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52625"/>
            <a:ext cx="10515600" cy="4351338"/>
          </a:xfrm>
        </p:spPr>
        <p:txBody>
          <a:bodyPr>
            <a:normAutofit/>
          </a:bodyPr>
          <a:lstStyle/>
          <a:p>
            <a:pPr algn="just">
              <a:lnSpc>
                <a:spcPct val="100000"/>
              </a:lnSpc>
              <a:buFont typeface="Wingdings" panose="05000000000000000000" pitchFamily="2" charset="2"/>
              <a:buChar char="§"/>
            </a:pPr>
            <a:r>
              <a:rPr lang="fr-FR" sz="2400" dirty="0">
                <a:cs typeface="Arial" panose="020B0604020202020204" pitchFamily="34" charset="0"/>
              </a:rPr>
              <a:t>L'exécution est la réalisation effective physique de la tâche. Temps d'acquisition et temps d'exécution sont considérés indépendants. </a:t>
            </a:r>
            <a:r>
              <a:rPr lang="fr-FR" sz="2400" dirty="0" err="1">
                <a:cs typeface="Arial" panose="020B0604020202020204" pitchFamily="34" charset="0"/>
              </a:rPr>
              <a:t>Keystroke</a:t>
            </a:r>
            <a:r>
              <a:rPr lang="fr-FR" sz="2400" dirty="0">
                <a:cs typeface="Arial" panose="020B0604020202020204" pitchFamily="34" charset="0"/>
              </a:rPr>
              <a:t> s'intéresse uniquement au temps d'exécution.</a:t>
            </a:r>
          </a:p>
          <a:p>
            <a:pPr algn="just">
              <a:lnSpc>
                <a:spcPct val="100000"/>
              </a:lnSpc>
              <a:buFont typeface="Wingdings" panose="05000000000000000000" pitchFamily="2" charset="2"/>
              <a:buChar char="§"/>
            </a:pPr>
            <a:r>
              <a:rPr lang="fr-FR" sz="2400" dirty="0" smtClean="0">
                <a:cs typeface="Arial" panose="020B0604020202020204" pitchFamily="34" charset="0"/>
              </a:rPr>
              <a:t>Puisque </a:t>
            </a:r>
            <a:r>
              <a:rPr lang="fr-FR" sz="2400" dirty="0" err="1">
                <a:cs typeface="Arial" panose="020B0604020202020204" pitchFamily="34" charset="0"/>
              </a:rPr>
              <a:t>Keystroke</a:t>
            </a:r>
            <a:r>
              <a:rPr lang="fr-FR" sz="2400" dirty="0">
                <a:cs typeface="Arial" panose="020B0604020202020204" pitchFamily="34" charset="0"/>
              </a:rPr>
              <a:t> se situe au niveau lexical et que la méthode de réalisation de la tâche est donnée, les notions de buts et de règles </a:t>
            </a:r>
            <a:r>
              <a:rPr lang="fr-FR" sz="2400" dirty="0" smtClean="0">
                <a:cs typeface="Arial" panose="020B0604020202020204" pitchFamily="34" charset="0"/>
              </a:rPr>
              <a:t>de GOMS </a:t>
            </a:r>
            <a:r>
              <a:rPr lang="fr-FR" sz="2400" dirty="0">
                <a:cs typeface="Arial" panose="020B0604020202020204" pitchFamily="34" charset="0"/>
              </a:rPr>
              <a:t>deviennent inutiles.</a:t>
            </a:r>
          </a:p>
          <a:p>
            <a:pPr algn="just">
              <a:lnSpc>
                <a:spcPct val="100000"/>
              </a:lnSpc>
              <a:buFont typeface="Wingdings" panose="05000000000000000000" pitchFamily="2" charset="2"/>
              <a:buChar char="§"/>
            </a:pPr>
            <a:r>
              <a:rPr lang="fr-FR" sz="2400" dirty="0" err="1" smtClean="0">
                <a:cs typeface="Arial" panose="020B0604020202020204" pitchFamily="34" charset="0"/>
              </a:rPr>
              <a:t>Keystroke</a:t>
            </a:r>
            <a:r>
              <a:rPr lang="fr-FR" sz="2400" dirty="0" smtClean="0">
                <a:cs typeface="Arial" panose="020B0604020202020204" pitchFamily="34" charset="0"/>
              </a:rPr>
              <a:t> </a:t>
            </a:r>
            <a:r>
              <a:rPr lang="fr-FR" sz="2400" dirty="0">
                <a:cs typeface="Arial" panose="020B0604020202020204" pitchFamily="34" charset="0"/>
              </a:rPr>
              <a:t>utilise donc seulement deux ensembles d'entités : les opérateurs et les méthodes.</a:t>
            </a:r>
          </a:p>
        </p:txBody>
      </p:sp>
      <p:sp>
        <p:nvSpPr>
          <p:cNvPr id="4" name="Titre 1"/>
          <p:cNvSpPr txBox="1">
            <a:spLocks/>
          </p:cNvSpPr>
          <p:nvPr/>
        </p:nvSpPr>
        <p:spPr>
          <a:xfrm>
            <a:off x="958466" y="106588"/>
            <a:ext cx="2241934"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err="1" smtClean="0">
                <a:solidFill>
                  <a:schemeClr val="accent5">
                    <a:lumMod val="75000"/>
                  </a:schemeClr>
                </a:solidFill>
                <a:latin typeface="Stencil" panose="040409050D0802020404" pitchFamily="82" charset="0"/>
              </a:rPr>
              <a:t>keystroke</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34</a:t>
            </a:fld>
            <a:endParaRPr lang="fr-FR"/>
          </a:p>
        </p:txBody>
      </p:sp>
    </p:spTree>
    <p:extLst>
      <p:ext uri="{BB962C8B-B14F-4D97-AF65-F5344CB8AC3E}">
        <p14:creationId xmlns:p14="http://schemas.microsoft.com/office/powerpoint/2010/main" val="23730167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176213" algn="just">
              <a:lnSpc>
                <a:spcPct val="100000"/>
              </a:lnSpc>
              <a:buNone/>
            </a:pPr>
            <a:r>
              <a:rPr lang="fr-FR" sz="2400" dirty="0" err="1">
                <a:cs typeface="Arial" panose="020B0604020202020204" pitchFamily="34" charset="0"/>
              </a:rPr>
              <a:t>Keystroke</a:t>
            </a:r>
            <a:r>
              <a:rPr lang="fr-FR" sz="2400" dirty="0">
                <a:cs typeface="Arial" panose="020B0604020202020204" pitchFamily="34" charset="0"/>
              </a:rPr>
              <a:t> introduit six opérateurs pour décrire l'exécution d'une tâche</a:t>
            </a:r>
          </a:p>
          <a:p>
            <a:pPr marL="0" indent="176213" algn="just">
              <a:lnSpc>
                <a:spcPct val="100000"/>
              </a:lnSpc>
              <a:buNone/>
            </a:pPr>
            <a:r>
              <a:rPr lang="fr-FR" sz="2400" dirty="0">
                <a:cs typeface="Arial" panose="020B0604020202020204" pitchFamily="34" charset="0"/>
              </a:rPr>
              <a:t>élémentaire :</a:t>
            </a:r>
          </a:p>
          <a:p>
            <a:pPr marL="631825" algn="just">
              <a:lnSpc>
                <a:spcPct val="100000"/>
              </a:lnSpc>
              <a:buFont typeface="Wingdings" panose="05000000000000000000" pitchFamily="2" charset="2"/>
              <a:buChar char="§"/>
            </a:pPr>
            <a:r>
              <a:rPr lang="fr-FR" sz="2400" dirty="0" smtClean="0">
                <a:cs typeface="Arial" panose="020B0604020202020204" pitchFamily="34" charset="0"/>
              </a:rPr>
              <a:t>K </a:t>
            </a:r>
            <a:r>
              <a:rPr lang="fr-FR" sz="2400" dirty="0">
                <a:cs typeface="Arial" panose="020B0604020202020204" pitchFamily="34" charset="0"/>
              </a:rPr>
              <a:t>("</a:t>
            </a:r>
            <a:r>
              <a:rPr lang="fr-FR" sz="2400" dirty="0" err="1">
                <a:cs typeface="Arial" panose="020B0604020202020204" pitchFamily="34" charset="0"/>
              </a:rPr>
              <a:t>Keystroking</a:t>
            </a:r>
            <a:r>
              <a:rPr lang="fr-FR" sz="2400" dirty="0">
                <a:cs typeface="Arial" panose="020B0604020202020204" pitchFamily="34" charset="0"/>
              </a:rPr>
              <a:t>", frappe de touches du clavier ou de la souris),</a:t>
            </a:r>
          </a:p>
          <a:p>
            <a:pPr marL="631825" algn="just">
              <a:lnSpc>
                <a:spcPct val="100000"/>
              </a:lnSpc>
              <a:buFont typeface="Wingdings" panose="05000000000000000000" pitchFamily="2" charset="2"/>
              <a:buChar char="§"/>
            </a:pPr>
            <a:r>
              <a:rPr lang="fr-FR" sz="2400" dirty="0" smtClean="0">
                <a:cs typeface="Arial" panose="020B0604020202020204" pitchFamily="34" charset="0"/>
              </a:rPr>
              <a:t>P </a:t>
            </a:r>
            <a:r>
              <a:rPr lang="fr-FR" sz="2400" dirty="0">
                <a:cs typeface="Arial" panose="020B0604020202020204" pitchFamily="34" charset="0"/>
              </a:rPr>
              <a:t>("</a:t>
            </a:r>
            <a:r>
              <a:rPr lang="fr-FR" sz="2400" dirty="0" err="1">
                <a:cs typeface="Arial" panose="020B0604020202020204" pitchFamily="34" charset="0"/>
              </a:rPr>
              <a:t>Pointing</a:t>
            </a:r>
            <a:r>
              <a:rPr lang="fr-FR" sz="2400" dirty="0">
                <a:cs typeface="Arial" panose="020B0604020202020204" pitchFamily="34" charset="0"/>
              </a:rPr>
              <a:t>", désignation),</a:t>
            </a:r>
          </a:p>
          <a:p>
            <a:pPr marL="631825" algn="just">
              <a:lnSpc>
                <a:spcPct val="100000"/>
              </a:lnSpc>
              <a:buFont typeface="Wingdings" panose="05000000000000000000" pitchFamily="2" charset="2"/>
              <a:buChar char="§"/>
            </a:pPr>
            <a:r>
              <a:rPr lang="fr-FR" sz="2400" dirty="0" smtClean="0">
                <a:cs typeface="Arial" panose="020B0604020202020204" pitchFamily="34" charset="0"/>
              </a:rPr>
              <a:t>H </a:t>
            </a:r>
            <a:r>
              <a:rPr lang="fr-FR" sz="2400" dirty="0">
                <a:cs typeface="Arial" panose="020B0604020202020204" pitchFamily="34" charset="0"/>
              </a:rPr>
              <a:t>("Homing", rapatriement de la main),</a:t>
            </a:r>
          </a:p>
          <a:p>
            <a:pPr marL="631825" algn="just">
              <a:lnSpc>
                <a:spcPct val="100000"/>
              </a:lnSpc>
              <a:buFont typeface="Wingdings" panose="05000000000000000000" pitchFamily="2" charset="2"/>
              <a:buChar char="§"/>
            </a:pPr>
            <a:r>
              <a:rPr lang="fr-FR" sz="2400" dirty="0" smtClean="0">
                <a:cs typeface="Arial" panose="020B0604020202020204" pitchFamily="34" charset="0"/>
              </a:rPr>
              <a:t>D </a:t>
            </a:r>
            <a:r>
              <a:rPr lang="fr-FR" sz="2400" dirty="0">
                <a:cs typeface="Arial" panose="020B0604020202020204" pitchFamily="34" charset="0"/>
              </a:rPr>
              <a:t>("</a:t>
            </a:r>
            <a:r>
              <a:rPr lang="fr-FR" sz="2400" dirty="0" err="1">
                <a:cs typeface="Arial" panose="020B0604020202020204" pitchFamily="34" charset="0"/>
              </a:rPr>
              <a:t>Drawing</a:t>
            </a:r>
            <a:r>
              <a:rPr lang="fr-FR" sz="2400" dirty="0">
                <a:cs typeface="Arial" panose="020B0604020202020204" pitchFamily="34" charset="0"/>
              </a:rPr>
              <a:t>", action de dessiner</a:t>
            </a:r>
            <a:r>
              <a:rPr lang="fr-FR" sz="2400" dirty="0" smtClean="0">
                <a:cs typeface="Arial" panose="020B0604020202020204" pitchFamily="34" charset="0"/>
              </a:rPr>
              <a:t>),</a:t>
            </a:r>
            <a:endParaRPr lang="fr-FR" sz="2400" dirty="0">
              <a:cs typeface="Arial" panose="020B0604020202020204" pitchFamily="34" charset="0"/>
            </a:endParaRPr>
          </a:p>
          <a:p>
            <a:pPr marL="631825" algn="just">
              <a:lnSpc>
                <a:spcPct val="100000"/>
              </a:lnSpc>
              <a:buFont typeface="Wingdings" panose="05000000000000000000" pitchFamily="2" charset="2"/>
              <a:buChar char="§"/>
            </a:pPr>
            <a:r>
              <a:rPr lang="fr-FR" sz="2400" dirty="0" smtClean="0">
                <a:cs typeface="Arial" panose="020B0604020202020204" pitchFamily="34" charset="0"/>
              </a:rPr>
              <a:t>M </a:t>
            </a:r>
            <a:r>
              <a:rPr lang="fr-FR" sz="2400" dirty="0">
                <a:cs typeface="Arial" panose="020B0604020202020204" pitchFamily="34" charset="0"/>
              </a:rPr>
              <a:t>("Mental </a:t>
            </a:r>
            <a:r>
              <a:rPr lang="fr-FR" sz="2400" dirty="0" err="1">
                <a:cs typeface="Arial" panose="020B0604020202020204" pitchFamily="34" charset="0"/>
              </a:rPr>
              <a:t>activity</a:t>
            </a:r>
            <a:r>
              <a:rPr lang="fr-FR" sz="2400" dirty="0">
                <a:cs typeface="Arial" panose="020B0604020202020204" pitchFamily="34" charset="0"/>
              </a:rPr>
              <a:t>", activité mentale</a:t>
            </a:r>
            <a:r>
              <a:rPr lang="fr-FR" sz="2400" dirty="0" smtClean="0">
                <a:cs typeface="Arial" panose="020B0604020202020204" pitchFamily="34" charset="0"/>
              </a:rPr>
              <a:t>), et</a:t>
            </a:r>
            <a:endParaRPr lang="fr-FR" sz="2400" dirty="0">
              <a:cs typeface="Arial" panose="020B0604020202020204" pitchFamily="34" charset="0"/>
            </a:endParaRPr>
          </a:p>
          <a:p>
            <a:pPr marL="631825" algn="just">
              <a:lnSpc>
                <a:spcPct val="100000"/>
              </a:lnSpc>
              <a:buFont typeface="Wingdings" panose="05000000000000000000" pitchFamily="2" charset="2"/>
              <a:buChar char="§"/>
            </a:pPr>
            <a:r>
              <a:rPr lang="fr-FR" sz="2400" dirty="0" smtClean="0">
                <a:cs typeface="Arial" panose="020B0604020202020204" pitchFamily="34" charset="0"/>
              </a:rPr>
              <a:t>R </a:t>
            </a:r>
            <a:r>
              <a:rPr lang="fr-FR" sz="2400" dirty="0">
                <a:cs typeface="Arial" panose="020B0604020202020204" pitchFamily="34" charset="0"/>
              </a:rPr>
              <a:t>("</a:t>
            </a:r>
            <a:r>
              <a:rPr lang="fr-FR" sz="2400" dirty="0" err="1">
                <a:cs typeface="Arial" panose="020B0604020202020204" pitchFamily="34" charset="0"/>
              </a:rPr>
              <a:t>Response</a:t>
            </a:r>
            <a:r>
              <a:rPr lang="fr-FR" sz="2400" dirty="0">
                <a:cs typeface="Arial" panose="020B0604020202020204" pitchFamily="34" charset="0"/>
              </a:rPr>
              <a:t> time", temps de réponse du système)</a:t>
            </a:r>
          </a:p>
        </p:txBody>
      </p:sp>
      <p:sp>
        <p:nvSpPr>
          <p:cNvPr id="5" name="Rectangle 4"/>
          <p:cNvSpPr/>
          <p:nvPr/>
        </p:nvSpPr>
        <p:spPr>
          <a:xfrm>
            <a:off x="4932059" y="467920"/>
            <a:ext cx="2327881" cy="461665"/>
          </a:xfrm>
          <a:prstGeom prst="rect">
            <a:avLst/>
          </a:prstGeom>
        </p:spPr>
        <p:txBody>
          <a:bodyPr wrap="none">
            <a:spAutoFit/>
          </a:bodyPr>
          <a:lstStyle/>
          <a:p>
            <a:pPr algn="r"/>
            <a:r>
              <a:rPr lang="fr-FR" sz="2400" dirty="0">
                <a:solidFill>
                  <a:schemeClr val="bg1"/>
                </a:solidFill>
                <a:latin typeface="Aharoni" panose="02010803020104030203" pitchFamily="2" charset="-79"/>
                <a:cs typeface="Aharoni" panose="02010803020104030203" pitchFamily="2" charset="-79"/>
              </a:rPr>
              <a:t>Les </a:t>
            </a:r>
            <a:r>
              <a:rPr lang="fr-FR" sz="2400" dirty="0" smtClean="0">
                <a:solidFill>
                  <a:schemeClr val="bg1"/>
                </a:solidFill>
                <a:latin typeface="Aharoni" panose="02010803020104030203" pitchFamily="2" charset="-79"/>
                <a:cs typeface="Aharoni" panose="02010803020104030203" pitchFamily="2" charset="-79"/>
              </a:rPr>
              <a:t>opérateurs</a:t>
            </a:r>
            <a:endParaRPr lang="fr-FR" sz="2400" dirty="0">
              <a:solidFill>
                <a:schemeClr val="bg1"/>
              </a:solidFill>
              <a:latin typeface="Aharoni" panose="02010803020104030203" pitchFamily="2" charset="-79"/>
              <a:cs typeface="Aharoni" panose="02010803020104030203" pitchFamily="2" charset="-79"/>
            </a:endParaRPr>
          </a:p>
        </p:txBody>
      </p:sp>
      <p:sp>
        <p:nvSpPr>
          <p:cNvPr id="6" name="Titre 1"/>
          <p:cNvSpPr txBox="1">
            <a:spLocks/>
          </p:cNvSpPr>
          <p:nvPr/>
        </p:nvSpPr>
        <p:spPr>
          <a:xfrm>
            <a:off x="958466" y="106588"/>
            <a:ext cx="2241934"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err="1" smtClean="0">
                <a:solidFill>
                  <a:schemeClr val="accent5">
                    <a:lumMod val="75000"/>
                  </a:schemeClr>
                </a:solidFill>
                <a:latin typeface="Stencil" panose="040409050D0802020404" pitchFamily="82" charset="0"/>
              </a:rPr>
              <a:t>keystroke</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35</a:t>
            </a:fld>
            <a:endParaRPr lang="fr-FR"/>
          </a:p>
        </p:txBody>
      </p:sp>
    </p:spTree>
    <p:extLst>
      <p:ext uri="{BB962C8B-B14F-4D97-AF65-F5344CB8AC3E}">
        <p14:creationId xmlns:p14="http://schemas.microsoft.com/office/powerpoint/2010/main" val="234508069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chor="t">
            <a:normAutofit/>
          </a:bodyPr>
          <a:lstStyle/>
          <a:p>
            <a:pPr marL="0" indent="176213" algn="just">
              <a:lnSpc>
                <a:spcPct val="100000"/>
              </a:lnSpc>
              <a:buNone/>
            </a:pPr>
            <a:r>
              <a:rPr lang="fr-FR" sz="2400" dirty="0">
                <a:cs typeface="Arial" panose="020B0604020202020204" pitchFamily="34" charset="0"/>
              </a:rPr>
              <a:t>Le temps </a:t>
            </a:r>
            <a:r>
              <a:rPr lang="fr-FR" sz="2400" dirty="0" smtClean="0">
                <a:cs typeface="Arial" panose="020B0604020202020204" pitchFamily="34" charset="0"/>
              </a:rPr>
              <a:t>d'exécution </a:t>
            </a:r>
            <a:r>
              <a:rPr lang="fr-FR" sz="2400" dirty="0">
                <a:cs typeface="Arial" panose="020B0604020202020204" pitchFamily="34" charset="0"/>
              </a:rPr>
              <a:t>d'une tâche est tout simplement la somme des</a:t>
            </a:r>
          </a:p>
          <a:p>
            <a:pPr marL="0" indent="176213" algn="just">
              <a:lnSpc>
                <a:spcPct val="100000"/>
              </a:lnSpc>
              <a:buNone/>
            </a:pPr>
            <a:r>
              <a:rPr lang="fr-FR" sz="2400" dirty="0">
                <a:cs typeface="Arial" panose="020B0604020202020204" pitchFamily="34" charset="0"/>
              </a:rPr>
              <a:t>temps passés à exécuter chaque classe d'opérateurs.</a:t>
            </a:r>
          </a:p>
          <a:p>
            <a:pPr marL="0" indent="0" algn="ctr">
              <a:lnSpc>
                <a:spcPct val="100000"/>
              </a:lnSpc>
              <a:buNone/>
            </a:pPr>
            <a:r>
              <a:rPr lang="en-US" sz="2400" b="1" dirty="0" err="1">
                <a:cs typeface="Arial" panose="020B0604020202020204" pitchFamily="34" charset="0"/>
              </a:rPr>
              <a:t>Texec</a:t>
            </a:r>
            <a:r>
              <a:rPr lang="en-US" sz="2400" b="1" dirty="0">
                <a:cs typeface="Arial" panose="020B0604020202020204" pitchFamily="34" charset="0"/>
              </a:rPr>
              <a:t> = TK + TP + TH + TD + TM + TR</a:t>
            </a:r>
          </a:p>
          <a:p>
            <a:pPr marL="0" indent="176213" algn="just">
              <a:lnSpc>
                <a:spcPct val="100000"/>
              </a:lnSpc>
              <a:buNone/>
            </a:pPr>
            <a:r>
              <a:rPr lang="fr-FR" sz="2400" dirty="0">
                <a:cs typeface="Arial" panose="020B0604020202020204" pitchFamily="34" charset="0"/>
              </a:rPr>
              <a:t>L'opérateur K représente la frappe d'une touche du clavier ou l'acte</a:t>
            </a:r>
          </a:p>
          <a:p>
            <a:pPr marL="0" indent="176213" algn="just">
              <a:lnSpc>
                <a:spcPct val="100000"/>
              </a:lnSpc>
              <a:buNone/>
            </a:pPr>
            <a:r>
              <a:rPr lang="fr-FR" sz="2400" dirty="0">
                <a:cs typeface="Arial" panose="020B0604020202020204" pitchFamily="34" charset="0"/>
              </a:rPr>
              <a:t>d'appuyer sur un bouton de la souris (ou tout autre dispositif de</a:t>
            </a:r>
          </a:p>
          <a:p>
            <a:pPr marL="0" indent="176213" algn="just">
              <a:lnSpc>
                <a:spcPct val="100000"/>
              </a:lnSpc>
              <a:buNone/>
            </a:pPr>
            <a:r>
              <a:rPr lang="fr-FR" sz="2400" dirty="0">
                <a:cs typeface="Arial" panose="020B0604020202020204" pitchFamily="34" charset="0"/>
              </a:rPr>
              <a:t>désignation). La détermination du temps </a:t>
            </a:r>
            <a:r>
              <a:rPr lang="fr-FR" sz="2400" dirty="0" err="1">
                <a:cs typeface="Arial" panose="020B0604020202020204" pitchFamily="34" charset="0"/>
              </a:rPr>
              <a:t>tK</a:t>
            </a:r>
            <a:r>
              <a:rPr lang="fr-FR" sz="2400" dirty="0">
                <a:cs typeface="Arial" panose="020B0604020202020204" pitchFamily="34" charset="0"/>
              </a:rPr>
              <a:t> nécessaire à la frappe d'une</a:t>
            </a:r>
          </a:p>
          <a:p>
            <a:pPr marL="0" indent="176213" algn="just">
              <a:lnSpc>
                <a:spcPct val="100000"/>
              </a:lnSpc>
              <a:buNone/>
            </a:pPr>
            <a:r>
              <a:rPr lang="fr-FR" sz="2400" dirty="0">
                <a:cs typeface="Arial" panose="020B0604020202020204" pitchFamily="34" charset="0"/>
              </a:rPr>
              <a:t>touche est délicate. Ce temps dépend de la touche, du clavier et de</a:t>
            </a:r>
          </a:p>
          <a:p>
            <a:pPr marL="0" indent="176213" algn="just">
              <a:lnSpc>
                <a:spcPct val="100000"/>
              </a:lnSpc>
              <a:buNone/>
            </a:pPr>
            <a:r>
              <a:rPr lang="fr-FR" sz="2400" dirty="0">
                <a:cs typeface="Arial" panose="020B0604020202020204" pitchFamily="34" charset="0"/>
              </a:rPr>
              <a:t>l'aptitude de l'utilisateur.</a:t>
            </a:r>
          </a:p>
        </p:txBody>
      </p:sp>
      <p:sp>
        <p:nvSpPr>
          <p:cNvPr id="5" name="Titre 1"/>
          <p:cNvSpPr txBox="1">
            <a:spLocks/>
          </p:cNvSpPr>
          <p:nvPr/>
        </p:nvSpPr>
        <p:spPr>
          <a:xfrm>
            <a:off x="958466" y="106588"/>
            <a:ext cx="2241934"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err="1" smtClean="0">
                <a:solidFill>
                  <a:schemeClr val="accent5">
                    <a:lumMod val="75000"/>
                  </a:schemeClr>
                </a:solidFill>
                <a:latin typeface="Stencil" panose="040409050D0802020404" pitchFamily="82" charset="0"/>
              </a:rPr>
              <a:t>keystroke</a:t>
            </a:r>
            <a:endParaRPr lang="fr-FR" sz="2800" dirty="0">
              <a:solidFill>
                <a:schemeClr val="accent5">
                  <a:lumMod val="75000"/>
                </a:schemeClr>
              </a:solidFill>
              <a:latin typeface="Stencil" panose="040409050D0802020404" pitchFamily="82" charset="0"/>
            </a:endParaRPr>
          </a:p>
        </p:txBody>
      </p:sp>
      <p:sp>
        <p:nvSpPr>
          <p:cNvPr id="6" name="Rectangle 5"/>
          <p:cNvSpPr/>
          <p:nvPr/>
        </p:nvSpPr>
        <p:spPr>
          <a:xfrm>
            <a:off x="4932059" y="467920"/>
            <a:ext cx="2327881" cy="461665"/>
          </a:xfrm>
          <a:prstGeom prst="rect">
            <a:avLst/>
          </a:prstGeom>
        </p:spPr>
        <p:txBody>
          <a:bodyPr wrap="none">
            <a:spAutoFit/>
          </a:bodyPr>
          <a:lstStyle/>
          <a:p>
            <a:pPr algn="r"/>
            <a:r>
              <a:rPr lang="fr-FR" sz="2400" dirty="0">
                <a:solidFill>
                  <a:schemeClr val="bg1"/>
                </a:solidFill>
                <a:latin typeface="Aharoni" panose="02010803020104030203" pitchFamily="2" charset="-79"/>
                <a:cs typeface="Aharoni" panose="02010803020104030203" pitchFamily="2" charset="-79"/>
              </a:rPr>
              <a:t>Les </a:t>
            </a:r>
            <a:r>
              <a:rPr lang="fr-FR" sz="2400" dirty="0" smtClean="0">
                <a:solidFill>
                  <a:schemeClr val="bg1"/>
                </a:solidFill>
                <a:latin typeface="Aharoni" panose="02010803020104030203" pitchFamily="2" charset="-79"/>
                <a:cs typeface="Aharoni" panose="02010803020104030203" pitchFamily="2" charset="-79"/>
              </a:rPr>
              <a:t>opérateurs</a:t>
            </a:r>
            <a:endParaRPr lang="fr-FR" sz="2400" dirty="0">
              <a:solidFill>
                <a:schemeClr val="bg1"/>
              </a:solidFill>
              <a:latin typeface="Aharoni" panose="02010803020104030203" pitchFamily="2" charset="-79"/>
              <a:cs typeface="Aharoni" panose="02010803020104030203" pitchFamily="2" charset="-79"/>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36</a:t>
            </a:fld>
            <a:endParaRPr lang="fr-FR"/>
          </a:p>
        </p:txBody>
      </p:sp>
    </p:spTree>
    <p:extLst>
      <p:ext uri="{BB962C8B-B14F-4D97-AF65-F5344CB8AC3E}">
        <p14:creationId xmlns:p14="http://schemas.microsoft.com/office/powerpoint/2010/main" val="58612490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1" y="1664260"/>
            <a:ext cx="10515600" cy="4351338"/>
          </a:xfrm>
        </p:spPr>
        <p:txBody>
          <a:bodyPr>
            <a:noAutofit/>
          </a:bodyPr>
          <a:lstStyle/>
          <a:p>
            <a:pPr marL="0" indent="176213" algn="just">
              <a:lnSpc>
                <a:spcPct val="110000"/>
              </a:lnSpc>
              <a:buNone/>
            </a:pPr>
            <a:r>
              <a:rPr lang="fr-FR" sz="2400" dirty="0">
                <a:cs typeface="Arial" panose="020B0604020202020204" pitchFamily="34" charset="0"/>
              </a:rPr>
              <a:t>L'opérateur P représente le déplacement du curseur de la souris vers une cible. Une variante de la loi de </a:t>
            </a:r>
            <a:r>
              <a:rPr lang="fr-FR" sz="2400" dirty="0" err="1">
                <a:cs typeface="Arial" panose="020B0604020202020204" pitchFamily="34" charset="0"/>
              </a:rPr>
              <a:t>Fitts</a:t>
            </a:r>
            <a:r>
              <a:rPr lang="fr-FR" sz="2400" dirty="0">
                <a:cs typeface="Arial" panose="020B0604020202020204" pitchFamily="34" charset="0"/>
              </a:rPr>
              <a:t> donne le temps de saisie :</a:t>
            </a:r>
          </a:p>
          <a:p>
            <a:pPr marL="0" indent="176213" algn="ctr">
              <a:lnSpc>
                <a:spcPct val="110000"/>
              </a:lnSpc>
              <a:buNone/>
            </a:pPr>
            <a:r>
              <a:rPr lang="fr-FR" sz="2400" b="1" dirty="0">
                <a:cs typeface="Arial" panose="020B0604020202020204" pitchFamily="34" charset="0"/>
              </a:rPr>
              <a:t>T = K0 + I log2(D/L+0.5) secondes</a:t>
            </a:r>
          </a:p>
          <a:p>
            <a:pPr marL="0" indent="176213" algn="just">
              <a:lnSpc>
                <a:spcPct val="110000"/>
              </a:lnSpc>
              <a:buNone/>
            </a:pPr>
            <a:r>
              <a:rPr lang="fr-FR" sz="2400" dirty="0" smtClean="0">
                <a:cs typeface="Arial" panose="020B0604020202020204" pitchFamily="34" charset="0"/>
              </a:rPr>
              <a:t>- K0</a:t>
            </a:r>
            <a:r>
              <a:rPr lang="fr-FR" sz="2400" dirty="0">
                <a:cs typeface="Arial" panose="020B0604020202020204" pitchFamily="34" charset="0"/>
              </a:rPr>
              <a:t>, est une constante qui tient compte du temps nécessaire pour ajuster la saisie initiale de la souris et pour appuyer sur un bouton de sélection. Les mesures expérimentales de </a:t>
            </a:r>
            <a:r>
              <a:rPr lang="fr-FR" sz="2400" dirty="0" err="1">
                <a:cs typeface="Arial" panose="020B0604020202020204" pitchFamily="34" charset="0"/>
              </a:rPr>
              <a:t>Card</a:t>
            </a:r>
            <a:r>
              <a:rPr lang="fr-FR" sz="2400" dirty="0">
                <a:cs typeface="Arial" panose="020B0604020202020204" pitchFamily="34" charset="0"/>
              </a:rPr>
              <a:t>, Moran et </a:t>
            </a:r>
            <a:r>
              <a:rPr lang="fr-FR" sz="2400" dirty="0" err="1">
                <a:cs typeface="Arial" panose="020B0604020202020204" pitchFamily="34" charset="0"/>
              </a:rPr>
              <a:t>Newell</a:t>
            </a:r>
            <a:r>
              <a:rPr lang="fr-FR" sz="2400" dirty="0">
                <a:cs typeface="Arial" panose="020B0604020202020204" pitchFamily="34" charset="0"/>
              </a:rPr>
              <a:t> (83) fournissent K0 = </a:t>
            </a:r>
            <a:r>
              <a:rPr lang="fr-FR" sz="2400" dirty="0" smtClean="0">
                <a:cs typeface="Arial" panose="020B0604020202020204" pitchFamily="34" charset="0"/>
              </a:rPr>
              <a:t>1.03s</a:t>
            </a:r>
            <a:endParaRPr lang="fr-FR" sz="2400" dirty="0">
              <a:cs typeface="Arial" panose="020B0604020202020204" pitchFamily="34" charset="0"/>
            </a:endParaRPr>
          </a:p>
          <a:p>
            <a:pPr marL="0" indent="176213" algn="just">
              <a:lnSpc>
                <a:spcPct val="110000"/>
              </a:lnSpc>
              <a:buNone/>
            </a:pPr>
            <a:r>
              <a:rPr lang="fr-FR" sz="2400" dirty="0">
                <a:cs typeface="Arial" panose="020B0604020202020204" pitchFamily="34" charset="0"/>
              </a:rPr>
              <a:t>- I est une constante évaluée à : I = </a:t>
            </a:r>
            <a:r>
              <a:rPr lang="fr-FR" sz="2400" dirty="0" smtClean="0">
                <a:cs typeface="Arial" panose="020B0604020202020204" pitchFamily="34" charset="0"/>
              </a:rPr>
              <a:t>0.1s</a:t>
            </a:r>
            <a:r>
              <a:rPr lang="fr-FR" sz="2400" dirty="0">
                <a:cs typeface="Arial" panose="020B0604020202020204" pitchFamily="34" charset="0"/>
              </a:rPr>
              <a:t>,</a:t>
            </a:r>
          </a:p>
          <a:p>
            <a:pPr marL="0" indent="176213" algn="just">
              <a:lnSpc>
                <a:spcPct val="110000"/>
              </a:lnSpc>
              <a:buNone/>
            </a:pPr>
            <a:r>
              <a:rPr lang="fr-FR" sz="2400" dirty="0">
                <a:cs typeface="Arial" panose="020B0604020202020204" pitchFamily="34" charset="0"/>
              </a:rPr>
              <a:t>- D est la distance entre la position actuelle de </a:t>
            </a:r>
            <a:r>
              <a:rPr lang="fr-FR" sz="2400" dirty="0" smtClean="0">
                <a:cs typeface="Arial" panose="020B0604020202020204" pitchFamily="34" charset="0"/>
              </a:rPr>
              <a:t>la souris </a:t>
            </a:r>
            <a:r>
              <a:rPr lang="fr-FR" sz="2400" dirty="0">
                <a:cs typeface="Arial" panose="020B0604020202020204" pitchFamily="34" charset="0"/>
              </a:rPr>
              <a:t>et celle de la cible,</a:t>
            </a:r>
          </a:p>
          <a:p>
            <a:pPr marL="0" indent="176213" algn="just">
              <a:lnSpc>
                <a:spcPct val="110000"/>
              </a:lnSpc>
              <a:buNone/>
            </a:pPr>
            <a:r>
              <a:rPr lang="fr-FR" sz="2400" dirty="0">
                <a:cs typeface="Arial" panose="020B0604020202020204" pitchFamily="34" charset="0"/>
              </a:rPr>
              <a:t>- L est la largeur de la cible.</a:t>
            </a:r>
          </a:p>
        </p:txBody>
      </p:sp>
      <p:sp>
        <p:nvSpPr>
          <p:cNvPr id="5" name="Titre 1"/>
          <p:cNvSpPr txBox="1">
            <a:spLocks/>
          </p:cNvSpPr>
          <p:nvPr/>
        </p:nvSpPr>
        <p:spPr>
          <a:xfrm>
            <a:off x="958466" y="106588"/>
            <a:ext cx="2241934"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err="1" smtClean="0">
                <a:solidFill>
                  <a:schemeClr val="accent5">
                    <a:lumMod val="75000"/>
                  </a:schemeClr>
                </a:solidFill>
                <a:latin typeface="Stencil" panose="040409050D0802020404" pitchFamily="82" charset="0"/>
              </a:rPr>
              <a:t>keystroke</a:t>
            </a:r>
            <a:endParaRPr lang="fr-FR" sz="2800" dirty="0">
              <a:solidFill>
                <a:schemeClr val="accent5">
                  <a:lumMod val="75000"/>
                </a:schemeClr>
              </a:solidFill>
              <a:latin typeface="Stencil" panose="040409050D0802020404" pitchFamily="82" charset="0"/>
            </a:endParaRPr>
          </a:p>
        </p:txBody>
      </p:sp>
      <p:sp>
        <p:nvSpPr>
          <p:cNvPr id="6" name="Rectangle 5"/>
          <p:cNvSpPr/>
          <p:nvPr/>
        </p:nvSpPr>
        <p:spPr>
          <a:xfrm>
            <a:off x="4932059" y="467920"/>
            <a:ext cx="2327881" cy="461665"/>
          </a:xfrm>
          <a:prstGeom prst="rect">
            <a:avLst/>
          </a:prstGeom>
        </p:spPr>
        <p:txBody>
          <a:bodyPr wrap="none">
            <a:spAutoFit/>
          </a:bodyPr>
          <a:lstStyle/>
          <a:p>
            <a:pPr algn="r"/>
            <a:r>
              <a:rPr lang="fr-FR" sz="2400" dirty="0">
                <a:solidFill>
                  <a:schemeClr val="bg1"/>
                </a:solidFill>
                <a:latin typeface="Aharoni" panose="02010803020104030203" pitchFamily="2" charset="-79"/>
                <a:cs typeface="Aharoni" panose="02010803020104030203" pitchFamily="2" charset="-79"/>
              </a:rPr>
              <a:t>Les </a:t>
            </a:r>
            <a:r>
              <a:rPr lang="fr-FR" sz="2400" dirty="0" smtClean="0">
                <a:solidFill>
                  <a:schemeClr val="bg1"/>
                </a:solidFill>
                <a:latin typeface="Aharoni" panose="02010803020104030203" pitchFamily="2" charset="-79"/>
                <a:cs typeface="Aharoni" panose="02010803020104030203" pitchFamily="2" charset="-79"/>
              </a:rPr>
              <a:t>opérateurs</a:t>
            </a:r>
            <a:endParaRPr lang="fr-FR" sz="2400" dirty="0">
              <a:solidFill>
                <a:schemeClr val="bg1"/>
              </a:solidFill>
              <a:latin typeface="Aharoni" panose="02010803020104030203" pitchFamily="2" charset="-79"/>
              <a:cs typeface="Aharoni" panose="02010803020104030203" pitchFamily="2" charset="-79"/>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37</a:t>
            </a:fld>
            <a:endParaRPr lang="fr-FR"/>
          </a:p>
        </p:txBody>
      </p:sp>
    </p:spTree>
    <p:extLst>
      <p:ext uri="{BB962C8B-B14F-4D97-AF65-F5344CB8AC3E}">
        <p14:creationId xmlns:p14="http://schemas.microsoft.com/office/powerpoint/2010/main" val="316431903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algn="just">
              <a:lnSpc>
                <a:spcPct val="100000"/>
              </a:lnSpc>
              <a:buFont typeface="Wingdings" panose="05000000000000000000" pitchFamily="2" charset="2"/>
              <a:buChar char="§"/>
            </a:pPr>
            <a:r>
              <a:rPr lang="fr-FR" sz="2400" dirty="0">
                <a:cs typeface="Arial" panose="020B0604020202020204" pitchFamily="34" charset="0"/>
              </a:rPr>
              <a:t> L'opérateur H représente les aspects pragmatiques de l'interaction homme-machine, en particulier le changement d'utilisation </a:t>
            </a:r>
            <a:r>
              <a:rPr lang="fr-FR" sz="2400" dirty="0" smtClean="0">
                <a:cs typeface="Arial" panose="020B0604020202020204" pitchFamily="34" charset="0"/>
              </a:rPr>
              <a:t>d'un dispositif </a:t>
            </a:r>
            <a:r>
              <a:rPr lang="fr-FR" sz="2400" dirty="0">
                <a:cs typeface="Arial" panose="020B0604020202020204" pitchFamily="34" charset="0"/>
              </a:rPr>
              <a:t>physique.</a:t>
            </a:r>
          </a:p>
          <a:p>
            <a:pPr marL="0" indent="176213" algn="ctr">
              <a:lnSpc>
                <a:spcPct val="100000"/>
              </a:lnSpc>
              <a:buNone/>
            </a:pPr>
            <a:r>
              <a:rPr lang="en-US" sz="2400" dirty="0">
                <a:cs typeface="Arial" panose="020B0604020202020204" pitchFamily="34" charset="0"/>
              </a:rPr>
              <a:t>TH = 0.4 s (</a:t>
            </a:r>
            <a:r>
              <a:rPr lang="en-US" sz="2400" dirty="0" err="1">
                <a:cs typeface="Arial" panose="020B0604020202020204" pitchFamily="34" charset="0"/>
              </a:rPr>
              <a:t>d’après</a:t>
            </a:r>
            <a:r>
              <a:rPr lang="en-US" sz="2400" dirty="0">
                <a:cs typeface="Arial" panose="020B0604020202020204" pitchFamily="34" charset="0"/>
              </a:rPr>
              <a:t> Card 83)</a:t>
            </a:r>
          </a:p>
          <a:p>
            <a:pPr algn="just">
              <a:lnSpc>
                <a:spcPct val="100000"/>
              </a:lnSpc>
              <a:buFont typeface="Wingdings" panose="05000000000000000000" pitchFamily="2" charset="2"/>
              <a:buChar char="§"/>
            </a:pPr>
            <a:endParaRPr lang="fr-FR" sz="2400" dirty="0" smtClean="0">
              <a:cs typeface="Arial" panose="020B0604020202020204" pitchFamily="34" charset="0"/>
            </a:endParaRPr>
          </a:p>
          <a:p>
            <a:pPr algn="just">
              <a:lnSpc>
                <a:spcPct val="100000"/>
              </a:lnSpc>
              <a:buFont typeface="Wingdings" panose="05000000000000000000" pitchFamily="2" charset="2"/>
              <a:buChar char="§"/>
            </a:pPr>
            <a:r>
              <a:rPr lang="fr-FR" sz="2400" dirty="0" smtClean="0">
                <a:cs typeface="Arial" panose="020B0604020202020204" pitchFamily="34" charset="0"/>
              </a:rPr>
              <a:t>L'opérateur </a:t>
            </a:r>
            <a:r>
              <a:rPr lang="fr-FR" sz="2400" dirty="0">
                <a:cs typeface="Arial" panose="020B0604020202020204" pitchFamily="34" charset="0"/>
              </a:rPr>
              <a:t>D représente l'utilisation de la souris pour construire un dessin sur l'écran. Avec des tests de tracé de segments de droite, </a:t>
            </a:r>
            <a:r>
              <a:rPr lang="fr-FR" sz="2400" dirty="0" err="1">
                <a:cs typeface="Arial" panose="020B0604020202020204" pitchFamily="34" charset="0"/>
              </a:rPr>
              <a:t>Card</a:t>
            </a:r>
            <a:r>
              <a:rPr lang="fr-FR" sz="2400" dirty="0">
                <a:cs typeface="Arial" panose="020B0604020202020204" pitchFamily="34" charset="0"/>
              </a:rPr>
              <a:t>, Moran et </a:t>
            </a:r>
            <a:r>
              <a:rPr lang="fr-FR" sz="2400" dirty="0" err="1">
                <a:cs typeface="Arial" panose="020B0604020202020204" pitchFamily="34" charset="0"/>
              </a:rPr>
              <a:t>Newell</a:t>
            </a:r>
            <a:r>
              <a:rPr lang="fr-FR" sz="2400" dirty="0">
                <a:cs typeface="Arial" panose="020B0604020202020204" pitchFamily="34" charset="0"/>
              </a:rPr>
              <a:t> ont obtenu :</a:t>
            </a:r>
          </a:p>
          <a:p>
            <a:pPr marL="0" indent="176213" algn="ctr">
              <a:lnSpc>
                <a:spcPct val="100000"/>
              </a:lnSpc>
              <a:buNone/>
            </a:pPr>
            <a:r>
              <a:rPr lang="pt-BR" sz="2400" dirty="0">
                <a:cs typeface="Arial" panose="020B0604020202020204" pitchFamily="34" charset="0"/>
              </a:rPr>
              <a:t>TD= 0.9 n + 0.16 l </a:t>
            </a:r>
          </a:p>
          <a:p>
            <a:pPr marL="0" indent="176213" algn="just">
              <a:lnSpc>
                <a:spcPct val="100000"/>
              </a:lnSpc>
              <a:buNone/>
            </a:pPr>
            <a:r>
              <a:rPr lang="pt-BR" sz="2400" dirty="0">
                <a:cs typeface="Arial" panose="020B0604020202020204" pitchFamily="34" charset="0"/>
              </a:rPr>
              <a:t>où n=nb de segments, </a:t>
            </a:r>
            <a:r>
              <a:rPr lang="fr-FR" sz="2400" dirty="0">
                <a:cs typeface="Arial" panose="020B0604020202020204" pitchFamily="34" charset="0"/>
              </a:rPr>
              <a:t>et l=somme de leurs longueurs</a:t>
            </a:r>
          </a:p>
          <a:p>
            <a:pPr marL="0" indent="0">
              <a:buNone/>
            </a:pPr>
            <a:endParaRPr lang="fr-FR" dirty="0"/>
          </a:p>
        </p:txBody>
      </p:sp>
      <p:sp>
        <p:nvSpPr>
          <p:cNvPr id="5" name="Titre 1"/>
          <p:cNvSpPr txBox="1">
            <a:spLocks/>
          </p:cNvSpPr>
          <p:nvPr/>
        </p:nvSpPr>
        <p:spPr>
          <a:xfrm>
            <a:off x="958466" y="106588"/>
            <a:ext cx="2241934"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err="1" smtClean="0">
                <a:solidFill>
                  <a:schemeClr val="accent5">
                    <a:lumMod val="75000"/>
                  </a:schemeClr>
                </a:solidFill>
                <a:latin typeface="Stencil" panose="040409050D0802020404" pitchFamily="82" charset="0"/>
              </a:rPr>
              <a:t>keystroke</a:t>
            </a:r>
            <a:endParaRPr lang="fr-FR" sz="2800" dirty="0">
              <a:solidFill>
                <a:schemeClr val="accent5">
                  <a:lumMod val="75000"/>
                </a:schemeClr>
              </a:solidFill>
              <a:latin typeface="Stencil" panose="040409050D0802020404" pitchFamily="82" charset="0"/>
            </a:endParaRPr>
          </a:p>
        </p:txBody>
      </p:sp>
      <p:sp>
        <p:nvSpPr>
          <p:cNvPr id="6" name="Rectangle 5"/>
          <p:cNvSpPr/>
          <p:nvPr/>
        </p:nvSpPr>
        <p:spPr>
          <a:xfrm>
            <a:off x="4932059" y="467920"/>
            <a:ext cx="2327881" cy="461665"/>
          </a:xfrm>
          <a:prstGeom prst="rect">
            <a:avLst/>
          </a:prstGeom>
        </p:spPr>
        <p:txBody>
          <a:bodyPr wrap="none">
            <a:spAutoFit/>
          </a:bodyPr>
          <a:lstStyle/>
          <a:p>
            <a:pPr algn="r"/>
            <a:r>
              <a:rPr lang="fr-FR" sz="2400" dirty="0">
                <a:solidFill>
                  <a:schemeClr val="bg1"/>
                </a:solidFill>
                <a:latin typeface="Aharoni" panose="02010803020104030203" pitchFamily="2" charset="-79"/>
                <a:cs typeface="Aharoni" panose="02010803020104030203" pitchFamily="2" charset="-79"/>
              </a:rPr>
              <a:t>Les </a:t>
            </a:r>
            <a:r>
              <a:rPr lang="fr-FR" sz="2400" dirty="0" smtClean="0">
                <a:solidFill>
                  <a:schemeClr val="bg1"/>
                </a:solidFill>
                <a:latin typeface="Aharoni" panose="02010803020104030203" pitchFamily="2" charset="-79"/>
                <a:cs typeface="Aharoni" panose="02010803020104030203" pitchFamily="2" charset="-79"/>
              </a:rPr>
              <a:t>opérateurs</a:t>
            </a:r>
            <a:endParaRPr lang="fr-FR" sz="2400" dirty="0">
              <a:solidFill>
                <a:schemeClr val="bg1"/>
              </a:solidFill>
              <a:latin typeface="Aharoni" panose="02010803020104030203" pitchFamily="2" charset="-79"/>
              <a:cs typeface="Aharoni" panose="02010803020104030203" pitchFamily="2" charset="-79"/>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38</a:t>
            </a:fld>
            <a:endParaRPr lang="fr-FR"/>
          </a:p>
        </p:txBody>
      </p:sp>
    </p:spTree>
    <p:extLst>
      <p:ext uri="{BB962C8B-B14F-4D97-AF65-F5344CB8AC3E}">
        <p14:creationId xmlns:p14="http://schemas.microsoft.com/office/powerpoint/2010/main" val="113689873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571624"/>
            <a:ext cx="10515600" cy="4844165"/>
          </a:xfrm>
        </p:spPr>
        <p:txBody>
          <a:bodyPr>
            <a:noAutofit/>
          </a:bodyPr>
          <a:lstStyle/>
          <a:p>
            <a:pPr algn="just">
              <a:lnSpc>
                <a:spcPct val="100000"/>
              </a:lnSpc>
              <a:buFont typeface="Wingdings" panose="05000000000000000000" pitchFamily="2" charset="2"/>
              <a:buChar char="§"/>
            </a:pPr>
            <a:r>
              <a:rPr lang="fr-FR" sz="2400" dirty="0" smtClean="0">
                <a:cs typeface="Arial" panose="020B0604020202020204" pitchFamily="34" charset="0"/>
              </a:rPr>
              <a:t>L'opérateur </a:t>
            </a:r>
            <a:r>
              <a:rPr lang="fr-FR" sz="2400" dirty="0">
                <a:cs typeface="Arial" panose="020B0604020202020204" pitchFamily="34" charset="0"/>
              </a:rPr>
              <a:t>M représente l'activité mentale dont l'individu a besoin pour se préparer à exécuter un opérateur physique K, P, H ou D. </a:t>
            </a:r>
            <a:r>
              <a:rPr lang="fr-FR" sz="2400" dirty="0" err="1">
                <a:cs typeface="Arial" panose="020B0604020202020204" pitchFamily="34" charset="0"/>
              </a:rPr>
              <a:t>Card,Moran</a:t>
            </a:r>
            <a:r>
              <a:rPr lang="fr-FR" sz="2400" dirty="0">
                <a:cs typeface="Arial" panose="020B0604020202020204" pitchFamily="34" charset="0"/>
              </a:rPr>
              <a:t> et </a:t>
            </a:r>
            <a:r>
              <a:rPr lang="fr-FR" sz="2400" dirty="0" err="1">
                <a:cs typeface="Arial" panose="020B0604020202020204" pitchFamily="34" charset="0"/>
              </a:rPr>
              <a:t>Newell</a:t>
            </a:r>
            <a:r>
              <a:rPr lang="fr-FR" sz="2400" dirty="0">
                <a:cs typeface="Arial" panose="020B0604020202020204" pitchFamily="34" charset="0"/>
              </a:rPr>
              <a:t> ont simplifié la situation et proposé une seule valeur :</a:t>
            </a:r>
          </a:p>
          <a:p>
            <a:pPr marL="0" indent="176213" algn="ctr">
              <a:lnSpc>
                <a:spcPct val="100000"/>
              </a:lnSpc>
              <a:buNone/>
            </a:pPr>
            <a:r>
              <a:rPr lang="fr-FR" sz="2400" dirty="0">
                <a:cs typeface="Arial" panose="020B0604020202020204" pitchFamily="34" charset="0"/>
              </a:rPr>
              <a:t>TM= 1.35 s</a:t>
            </a:r>
          </a:p>
          <a:p>
            <a:pPr algn="just">
              <a:lnSpc>
                <a:spcPct val="100000"/>
              </a:lnSpc>
              <a:buFont typeface="Wingdings" panose="05000000000000000000" pitchFamily="2" charset="2"/>
              <a:buChar char="§"/>
            </a:pPr>
            <a:r>
              <a:rPr lang="fr-FR" sz="2400" dirty="0">
                <a:cs typeface="Arial" panose="020B0604020202020204" pitchFamily="34" charset="0"/>
              </a:rPr>
              <a:t>L'opérateur R a trait aux temps de traitement des commandes par le système. TR est le temps pendant lequel le système fait attendre l'utilisateur.</a:t>
            </a:r>
          </a:p>
          <a:p>
            <a:pPr marL="0" indent="176213" algn="just">
              <a:lnSpc>
                <a:spcPct val="100000"/>
              </a:lnSpc>
              <a:buNone/>
            </a:pPr>
            <a:r>
              <a:rPr lang="fr-FR" sz="2400" dirty="0">
                <a:cs typeface="Arial" panose="020B0604020202020204" pitchFamily="34" charset="0"/>
              </a:rPr>
              <a:t>Si </a:t>
            </a:r>
            <a:r>
              <a:rPr lang="fr-FR" sz="2400" i="1" dirty="0">
                <a:cs typeface="Arial" panose="020B0604020202020204" pitchFamily="34" charset="0"/>
              </a:rPr>
              <a:t>n</a:t>
            </a:r>
            <a:r>
              <a:rPr lang="fr-FR" sz="2400" dirty="0">
                <a:cs typeface="Arial" panose="020B0604020202020204" pitchFamily="34" charset="0"/>
              </a:rPr>
              <a:t> est le temps de traitement d'une commande par le système, et si t est le temps exploité par l'utilisateur pour exécuter un opérateur pendant le traitement de la commande, TR vaut :</a:t>
            </a:r>
          </a:p>
          <a:p>
            <a:pPr marL="0" indent="176213" algn="just">
              <a:lnSpc>
                <a:spcPct val="100000"/>
              </a:lnSpc>
              <a:buNone/>
            </a:pPr>
            <a:r>
              <a:rPr lang="fr-FR" sz="2400" dirty="0" smtClean="0">
                <a:cs typeface="Arial" panose="020B0604020202020204" pitchFamily="34" charset="0"/>
              </a:rPr>
              <a:t>-</a:t>
            </a:r>
            <a:r>
              <a:rPr lang="fr-FR" sz="2400" dirty="0">
                <a:cs typeface="Arial" panose="020B0604020202020204" pitchFamily="34" charset="0"/>
              </a:rPr>
              <a:t> </a:t>
            </a:r>
            <a:r>
              <a:rPr lang="fr-FR" sz="2400" dirty="0" smtClean="0">
                <a:cs typeface="Arial" panose="020B0604020202020204" pitchFamily="34" charset="0"/>
              </a:rPr>
              <a:t>TR </a:t>
            </a:r>
            <a:r>
              <a:rPr lang="fr-FR" sz="2400" dirty="0">
                <a:cs typeface="Arial" panose="020B0604020202020204" pitchFamily="34" charset="0"/>
              </a:rPr>
              <a:t>= 0 si n ≤ t</a:t>
            </a:r>
          </a:p>
          <a:p>
            <a:pPr marL="0" indent="176213" algn="just">
              <a:lnSpc>
                <a:spcPct val="100000"/>
              </a:lnSpc>
              <a:buNone/>
            </a:pPr>
            <a:r>
              <a:rPr lang="fr-FR" sz="2400" dirty="0" smtClean="0">
                <a:cs typeface="Arial" panose="020B0604020202020204" pitchFamily="34" charset="0"/>
              </a:rPr>
              <a:t>- TR </a:t>
            </a:r>
            <a:r>
              <a:rPr lang="fr-FR" sz="2400" dirty="0">
                <a:cs typeface="Arial" panose="020B0604020202020204" pitchFamily="34" charset="0"/>
              </a:rPr>
              <a:t>= n - t si n &gt; </a:t>
            </a:r>
            <a:r>
              <a:rPr lang="fr-FR" sz="2400" dirty="0" smtClean="0">
                <a:cs typeface="Arial" panose="020B0604020202020204" pitchFamily="34" charset="0"/>
              </a:rPr>
              <a:t>t</a:t>
            </a:r>
            <a:endParaRPr lang="fr-FR" sz="2400" dirty="0">
              <a:cs typeface="Arial" panose="020B0604020202020204" pitchFamily="34" charset="0"/>
            </a:endParaRPr>
          </a:p>
        </p:txBody>
      </p:sp>
      <p:sp>
        <p:nvSpPr>
          <p:cNvPr id="5" name="Titre 1"/>
          <p:cNvSpPr txBox="1">
            <a:spLocks/>
          </p:cNvSpPr>
          <p:nvPr/>
        </p:nvSpPr>
        <p:spPr>
          <a:xfrm>
            <a:off x="958466" y="106588"/>
            <a:ext cx="2241934"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prédictif: </a:t>
            </a:r>
            <a:r>
              <a:rPr lang="fr-FR" sz="2800" dirty="0" err="1" smtClean="0">
                <a:solidFill>
                  <a:schemeClr val="accent5">
                    <a:lumMod val="75000"/>
                  </a:schemeClr>
                </a:solidFill>
                <a:latin typeface="Stencil" panose="040409050D0802020404" pitchFamily="82" charset="0"/>
              </a:rPr>
              <a:t>keystroke</a:t>
            </a:r>
            <a:endParaRPr lang="fr-FR" sz="2800" dirty="0">
              <a:solidFill>
                <a:schemeClr val="accent5">
                  <a:lumMod val="75000"/>
                </a:schemeClr>
              </a:solidFill>
              <a:latin typeface="Stencil" panose="040409050D0802020404" pitchFamily="82" charset="0"/>
            </a:endParaRPr>
          </a:p>
        </p:txBody>
      </p:sp>
      <p:sp>
        <p:nvSpPr>
          <p:cNvPr id="6" name="Rectangle 5"/>
          <p:cNvSpPr/>
          <p:nvPr/>
        </p:nvSpPr>
        <p:spPr>
          <a:xfrm>
            <a:off x="4932059" y="467920"/>
            <a:ext cx="2327881" cy="461665"/>
          </a:xfrm>
          <a:prstGeom prst="rect">
            <a:avLst/>
          </a:prstGeom>
        </p:spPr>
        <p:txBody>
          <a:bodyPr wrap="none">
            <a:spAutoFit/>
          </a:bodyPr>
          <a:lstStyle/>
          <a:p>
            <a:pPr algn="r"/>
            <a:r>
              <a:rPr lang="fr-FR" sz="2400" dirty="0">
                <a:solidFill>
                  <a:schemeClr val="bg1"/>
                </a:solidFill>
                <a:latin typeface="Aharoni" panose="02010803020104030203" pitchFamily="2" charset="-79"/>
                <a:cs typeface="Aharoni" panose="02010803020104030203" pitchFamily="2" charset="-79"/>
              </a:rPr>
              <a:t>Les </a:t>
            </a:r>
            <a:r>
              <a:rPr lang="fr-FR" sz="2400" dirty="0" smtClean="0">
                <a:solidFill>
                  <a:schemeClr val="bg1"/>
                </a:solidFill>
                <a:latin typeface="Aharoni" panose="02010803020104030203" pitchFamily="2" charset="-79"/>
                <a:cs typeface="Aharoni" panose="02010803020104030203" pitchFamily="2" charset="-79"/>
              </a:rPr>
              <a:t>opérateurs</a:t>
            </a:r>
            <a:endParaRPr lang="fr-FR" sz="2400" dirty="0">
              <a:solidFill>
                <a:schemeClr val="bg1"/>
              </a:solidFill>
              <a:latin typeface="Aharoni" panose="02010803020104030203" pitchFamily="2" charset="-79"/>
              <a:cs typeface="Aharoni" panose="02010803020104030203" pitchFamily="2" charset="-79"/>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39</a:t>
            </a:fld>
            <a:endParaRPr lang="fr-FR"/>
          </a:p>
        </p:txBody>
      </p:sp>
    </p:spTree>
    <p:extLst>
      <p:ext uri="{BB962C8B-B14F-4D97-AF65-F5344CB8AC3E}">
        <p14:creationId xmlns:p14="http://schemas.microsoft.com/office/powerpoint/2010/main" val="49302483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11"/>
          <p:cNvSpPr>
            <a:spLocks noChangeAspect="1" noChangeArrowheads="1" noChangeShapeType="1" noTextEdit="1"/>
          </p:cNvSpPr>
          <p:nvPr/>
        </p:nvSpPr>
        <p:spPr bwMode="auto">
          <a:xfrm rot="1401754">
            <a:off x="3847822" y="3618840"/>
            <a:ext cx="4502150" cy="7159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r-FR"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EurostileExtended-Roman-DTC"/>
              </a:rPr>
              <a:t>Ergonomie</a:t>
            </a:r>
          </a:p>
        </p:txBody>
      </p:sp>
      <p:sp>
        <p:nvSpPr>
          <p:cNvPr id="6" name="AutoShape 12"/>
          <p:cNvSpPr>
            <a:spLocks noChangeArrowheads="1"/>
          </p:cNvSpPr>
          <p:nvPr/>
        </p:nvSpPr>
        <p:spPr bwMode="auto">
          <a:xfrm rot="12201754">
            <a:off x="2551226" y="2061801"/>
            <a:ext cx="1439862" cy="12176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9050" algn="ctr">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b="1">
              <a:ln>
                <a:solidFill>
                  <a:schemeClr val="bg1"/>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sp>
        <p:nvSpPr>
          <p:cNvPr id="7" name="AutoShape 13"/>
          <p:cNvSpPr>
            <a:spLocks noChangeArrowheads="1"/>
          </p:cNvSpPr>
          <p:nvPr/>
        </p:nvSpPr>
        <p:spPr bwMode="auto">
          <a:xfrm rot="12201754" flipH="1" flipV="1">
            <a:off x="8234250" y="4518387"/>
            <a:ext cx="1439862" cy="12176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w="19050" algn="ctr">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fr-FR" altLang="fr-FR" sz="3200" b="1">
              <a:ln>
                <a:solidFill>
                  <a:schemeClr val="bg1"/>
                </a:solidFill>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EurostileExtended-Roman-DTC" pitchFamily="2" charset="0"/>
            </a:endParaRPr>
          </a:p>
        </p:txBody>
      </p:sp>
      <p:sp>
        <p:nvSpPr>
          <p:cNvPr id="21" name="Rectangle 20"/>
          <p:cNvSpPr/>
          <p:nvPr/>
        </p:nvSpPr>
        <p:spPr>
          <a:xfrm>
            <a:off x="786345" y="1910521"/>
            <a:ext cx="1582484" cy="461665"/>
          </a:xfrm>
          <a:prstGeom prst="rect">
            <a:avLst/>
          </a:prstGeom>
        </p:spPr>
        <p:txBody>
          <a:bodyPr wrap="none">
            <a:spAutoFit/>
          </a:bodyPr>
          <a:lstStyle/>
          <a:p>
            <a:r>
              <a:rPr lang="it-IT" altLang="fr-FR" sz="2400" b="1" dirty="0">
                <a:solidFill>
                  <a:srgbClr val="002060"/>
                </a:solidFill>
                <a:latin typeface="Adobe Gothic Std B" panose="020B0800000000000000" pitchFamily="34" charset="-128"/>
                <a:ea typeface="Adobe Gothic Std B" panose="020B0800000000000000" pitchFamily="34" charset="-128"/>
                <a:cs typeface="Arial" panose="020B0604020202020204" pitchFamily="34" charset="0"/>
              </a:rPr>
              <a:t>Hardware</a:t>
            </a:r>
            <a:endParaRPr lang="fr-FR" sz="2400" b="1" dirty="0">
              <a:solidFill>
                <a:srgbClr val="002060"/>
              </a:solidFill>
              <a:latin typeface="Adobe Gothic Std B" panose="020B0800000000000000" pitchFamily="34" charset="-128"/>
              <a:ea typeface="Adobe Gothic Std B" panose="020B0800000000000000" pitchFamily="34" charset="-128"/>
            </a:endParaRPr>
          </a:p>
        </p:txBody>
      </p:sp>
      <p:sp>
        <p:nvSpPr>
          <p:cNvPr id="22" name="Rectangle 21"/>
          <p:cNvSpPr/>
          <p:nvPr/>
        </p:nvSpPr>
        <p:spPr>
          <a:xfrm>
            <a:off x="9856509" y="5476240"/>
            <a:ext cx="1467068" cy="461665"/>
          </a:xfrm>
          <a:prstGeom prst="rect">
            <a:avLst/>
          </a:prstGeom>
        </p:spPr>
        <p:txBody>
          <a:bodyPr wrap="none">
            <a:spAutoFit/>
          </a:bodyPr>
          <a:lstStyle/>
          <a:p>
            <a:r>
              <a:rPr lang="it-IT" altLang="fr-FR" sz="2400" b="1" dirty="0" smtClean="0">
                <a:solidFill>
                  <a:srgbClr val="002060"/>
                </a:solidFill>
                <a:latin typeface="Adobe Gothic Std B" panose="020B0800000000000000" pitchFamily="34" charset="-128"/>
                <a:ea typeface="Adobe Gothic Std B" panose="020B0800000000000000" pitchFamily="34" charset="-128"/>
                <a:cs typeface="Arial" panose="020B0604020202020204" pitchFamily="34" charset="0"/>
              </a:rPr>
              <a:t>Software</a:t>
            </a:r>
            <a:endParaRPr lang="fr-FR" sz="2400" b="1" dirty="0">
              <a:solidFill>
                <a:srgbClr val="002060"/>
              </a:solidFill>
              <a:latin typeface="Adobe Gothic Std B" panose="020B0800000000000000" pitchFamily="34" charset="-128"/>
              <a:ea typeface="Adobe Gothic Std B" panose="020B0800000000000000" pitchFamily="34" charset="-128"/>
            </a:endParaRPr>
          </a:p>
        </p:txBody>
      </p:sp>
      <p:pic>
        <p:nvPicPr>
          <p:cNvPr id="23" name="Image 22"/>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4497786" y="2128948"/>
            <a:ext cx="2039265" cy="853142"/>
          </a:xfrm>
          <a:prstGeom prst="rect">
            <a:avLst/>
          </a:prstGeom>
        </p:spPr>
      </p:pic>
      <p:sp>
        <p:nvSpPr>
          <p:cNvPr id="24" name="Rectangle 23"/>
          <p:cNvSpPr/>
          <p:nvPr/>
        </p:nvSpPr>
        <p:spPr>
          <a:xfrm>
            <a:off x="4756840" y="2310526"/>
            <a:ext cx="1502271" cy="400110"/>
          </a:xfrm>
          <a:prstGeom prst="rect">
            <a:avLst/>
          </a:prstGeom>
        </p:spPr>
        <p:txBody>
          <a:bodyPr wrap="none">
            <a:spAutoFit/>
          </a:bodyPr>
          <a:lstStyle/>
          <a:p>
            <a:pPr algn="ctr"/>
            <a:r>
              <a:rPr lang="fr-FR" altLang="fr-FR" sz="2000" b="1" dirty="0"/>
              <a:t>Architecture</a:t>
            </a:r>
          </a:p>
        </p:txBody>
      </p:sp>
      <p:pic>
        <p:nvPicPr>
          <p:cNvPr id="25" name="Image 24"/>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6770915" y="3036284"/>
            <a:ext cx="2899749" cy="1102045"/>
          </a:xfrm>
          <a:prstGeom prst="rect">
            <a:avLst/>
          </a:prstGeom>
        </p:spPr>
      </p:pic>
      <p:sp>
        <p:nvSpPr>
          <p:cNvPr id="26" name="Rectangle 25"/>
          <p:cNvSpPr/>
          <p:nvPr/>
        </p:nvSpPr>
        <p:spPr>
          <a:xfrm>
            <a:off x="7101093" y="3168632"/>
            <a:ext cx="2239395" cy="707886"/>
          </a:xfrm>
          <a:prstGeom prst="rect">
            <a:avLst/>
          </a:prstGeom>
        </p:spPr>
        <p:txBody>
          <a:bodyPr wrap="none">
            <a:spAutoFit/>
          </a:bodyPr>
          <a:lstStyle/>
          <a:p>
            <a:pPr algn="ctr"/>
            <a:r>
              <a:rPr lang="fr-FR" altLang="fr-FR" sz="2000" b="1" dirty="0" smtClean="0"/>
              <a:t>Sociologie </a:t>
            </a:r>
            <a:r>
              <a:rPr lang="fr-FR" altLang="fr-FR" sz="2000" b="1" dirty="0"/>
              <a:t>&amp; </a:t>
            </a:r>
          </a:p>
          <a:p>
            <a:pPr algn="ctr"/>
            <a:r>
              <a:rPr lang="fr-FR" altLang="fr-FR" sz="2000" b="1" dirty="0"/>
              <a:t>Psychologie </a:t>
            </a:r>
            <a:r>
              <a:rPr lang="fr-FR" altLang="fr-FR" sz="2000" b="1" dirty="0" smtClean="0"/>
              <a:t>Sociale</a:t>
            </a:r>
            <a:endParaRPr lang="fr-FR" altLang="fr-FR" sz="2000" b="1" dirty="0"/>
          </a:p>
        </p:txBody>
      </p:sp>
      <p:pic>
        <p:nvPicPr>
          <p:cNvPr id="27" name="Image 26"/>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1876378" y="3672327"/>
            <a:ext cx="2629598" cy="1080878"/>
          </a:xfrm>
          <a:prstGeom prst="rect">
            <a:avLst/>
          </a:prstGeom>
        </p:spPr>
      </p:pic>
      <p:sp>
        <p:nvSpPr>
          <p:cNvPr id="28" name="Rectangle 27"/>
          <p:cNvSpPr/>
          <p:nvPr/>
        </p:nvSpPr>
        <p:spPr>
          <a:xfrm>
            <a:off x="2143509" y="3817583"/>
            <a:ext cx="2150717" cy="707886"/>
          </a:xfrm>
          <a:prstGeom prst="rect">
            <a:avLst/>
          </a:prstGeom>
        </p:spPr>
        <p:txBody>
          <a:bodyPr wrap="none">
            <a:spAutoFit/>
          </a:bodyPr>
          <a:lstStyle/>
          <a:p>
            <a:pPr algn="ctr"/>
            <a:r>
              <a:rPr lang="fr-FR" altLang="fr-FR" sz="2000" b="1" dirty="0"/>
              <a:t>Physiologie </a:t>
            </a:r>
          </a:p>
          <a:p>
            <a:pPr algn="ctr"/>
            <a:r>
              <a:rPr lang="fr-FR" altLang="fr-FR" sz="2000" b="1" dirty="0"/>
              <a:t>&amp; </a:t>
            </a:r>
            <a:r>
              <a:rPr lang="fr-FR" altLang="fr-FR" sz="2000" b="1" dirty="0" smtClean="0"/>
              <a:t>Anthropométrie</a:t>
            </a:r>
            <a:endParaRPr lang="fr-FR" altLang="fr-FR" sz="2000" b="1" dirty="0"/>
          </a:p>
        </p:txBody>
      </p:sp>
      <p:pic>
        <p:nvPicPr>
          <p:cNvPr id="29" name="Image 28"/>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4793612" y="4525469"/>
            <a:ext cx="1425269" cy="749386"/>
          </a:xfrm>
          <a:prstGeom prst="rect">
            <a:avLst/>
          </a:prstGeom>
        </p:spPr>
      </p:pic>
      <p:sp>
        <p:nvSpPr>
          <p:cNvPr id="30" name="Rectangle 29"/>
          <p:cNvSpPr/>
          <p:nvPr/>
        </p:nvSpPr>
        <p:spPr>
          <a:xfrm>
            <a:off x="5264317" y="4672607"/>
            <a:ext cx="479875" cy="400110"/>
          </a:xfrm>
          <a:prstGeom prst="rect">
            <a:avLst/>
          </a:prstGeom>
        </p:spPr>
        <p:txBody>
          <a:bodyPr wrap="none">
            <a:spAutoFit/>
          </a:bodyPr>
          <a:lstStyle/>
          <a:p>
            <a:pPr algn="ctr"/>
            <a:r>
              <a:rPr lang="fr-FR" altLang="fr-FR" sz="2000" b="1" dirty="0" smtClean="0"/>
              <a:t>I.A</a:t>
            </a:r>
            <a:endParaRPr lang="fr-FR" altLang="fr-FR" sz="2000" b="1" dirty="0"/>
          </a:p>
        </p:txBody>
      </p:sp>
      <p:pic>
        <p:nvPicPr>
          <p:cNvPr id="31" name="Image 30"/>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6481782" y="5348616"/>
            <a:ext cx="2039265" cy="990372"/>
          </a:xfrm>
          <a:prstGeom prst="rect">
            <a:avLst/>
          </a:prstGeom>
        </p:spPr>
      </p:pic>
      <p:sp>
        <p:nvSpPr>
          <p:cNvPr id="32" name="Rectangle 31"/>
          <p:cNvSpPr/>
          <p:nvPr/>
        </p:nvSpPr>
        <p:spPr>
          <a:xfrm>
            <a:off x="6761963" y="5489859"/>
            <a:ext cx="1490793" cy="707886"/>
          </a:xfrm>
          <a:prstGeom prst="rect">
            <a:avLst/>
          </a:prstGeom>
        </p:spPr>
        <p:txBody>
          <a:bodyPr wrap="none">
            <a:spAutoFit/>
          </a:bodyPr>
          <a:lstStyle/>
          <a:p>
            <a:pPr algn="ctr"/>
            <a:r>
              <a:rPr lang="fr-FR" altLang="fr-FR" sz="2000" b="1" dirty="0"/>
              <a:t>Psychologie </a:t>
            </a:r>
          </a:p>
          <a:p>
            <a:pPr algn="ctr"/>
            <a:r>
              <a:rPr lang="fr-FR" altLang="fr-FR" sz="2000" b="1" dirty="0" smtClean="0"/>
              <a:t>Cognitive</a:t>
            </a:r>
            <a:endParaRPr lang="fr-FR" altLang="fr-FR" sz="2000" b="1" dirty="0"/>
          </a:p>
        </p:txBody>
      </p:sp>
      <p:sp>
        <p:nvSpPr>
          <p:cNvPr id="38" name="Titre 1"/>
          <p:cNvSpPr txBox="1">
            <a:spLocks/>
          </p:cNvSpPr>
          <p:nvPr/>
        </p:nvSpPr>
        <p:spPr>
          <a:xfrm>
            <a:off x="943719" y="255820"/>
            <a:ext cx="4273739" cy="84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smtClean="0">
                <a:solidFill>
                  <a:schemeClr val="bg1"/>
                </a:solidFill>
                <a:latin typeface="Stencil" panose="040409050D0802020404" pitchFamily="82" charset="0"/>
              </a:rPr>
              <a:t>INTRODUCTION</a:t>
            </a:r>
            <a:endParaRPr lang="fr-FR" sz="3600" dirty="0">
              <a:solidFill>
                <a:schemeClr val="bg1"/>
              </a:solidFill>
              <a:latin typeface="Stencil" panose="040409050D0802020404" pitchFamily="82" charset="0"/>
            </a:endParaRPr>
          </a:p>
        </p:txBody>
      </p:sp>
      <p:sp>
        <p:nvSpPr>
          <p:cNvPr id="40" name="Rectangle 39"/>
          <p:cNvSpPr/>
          <p:nvPr/>
        </p:nvSpPr>
        <p:spPr>
          <a:xfrm>
            <a:off x="4837431" y="177063"/>
            <a:ext cx="2478663" cy="1015663"/>
          </a:xfrm>
          <a:prstGeom prst="rect">
            <a:avLst/>
          </a:prstGeom>
        </p:spPr>
        <p:txBody>
          <a:bodyPr wrap="square">
            <a:spAutoFit/>
          </a:bodyPr>
          <a:lstStyle/>
          <a:p>
            <a:pPr algn="r"/>
            <a:r>
              <a:rPr lang="fr-FR" sz="2000" dirty="0">
                <a:solidFill>
                  <a:schemeClr val="bg1"/>
                </a:solidFill>
                <a:latin typeface="Aharoni" panose="02010803020104030203" pitchFamily="2" charset="-79"/>
                <a:cs typeface="Aharoni" panose="02010803020104030203" pitchFamily="2" charset="-79"/>
              </a:rPr>
              <a:t>À l’intersection de plusieurs disciplines</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a:t>
            </a:fld>
            <a:endParaRPr lang="fr-FR"/>
          </a:p>
        </p:txBody>
      </p:sp>
    </p:spTree>
    <p:extLst>
      <p:ext uri="{BB962C8B-B14F-4D97-AF65-F5344CB8AC3E}">
        <p14:creationId xmlns:p14="http://schemas.microsoft.com/office/powerpoint/2010/main" val="14160613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p:tgtEl>
                                          <p:spTgt spid="40"/>
                                        </p:tgtEl>
                                        <p:attrNameLst>
                                          <p:attrName>ppt_x</p:attrName>
                                        </p:attrNameLst>
                                      </p:cBhvr>
                                      <p:tavLst>
                                        <p:tav tm="0">
                                          <p:val>
                                            <p:strVal val="#ppt_x+#ppt_w*1.125000"/>
                                          </p:val>
                                        </p:tav>
                                        <p:tav tm="100000">
                                          <p:val>
                                            <p:strVal val="#ppt_x"/>
                                          </p:val>
                                        </p:tav>
                                      </p:tavLst>
                                    </p:anim>
                                    <p:animEffect transition="in" filter="wipe(left)">
                                      <p:cBhvr>
                                        <p:cTn id="8" dur="500"/>
                                        <p:tgtEl>
                                          <p:spTgt spid="40"/>
                                        </p:tgtEl>
                                      </p:cBhvr>
                                    </p:animEffect>
                                  </p:childTnLst>
                                </p:cTn>
                              </p:par>
                            </p:childTnLst>
                          </p:cTn>
                        </p:par>
                        <p:par>
                          <p:cTn id="9" fill="hold">
                            <p:stCondLst>
                              <p:cond delay="500"/>
                            </p:stCondLst>
                            <p:childTnLst>
                              <p:par>
                                <p:cTn id="10" presetID="23" presetClass="entr" presetSubtype="32" fill="hold" grpId="0" nodeType="afterEffect">
                                  <p:stCondLst>
                                    <p:cond delay="5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cTn>
                              </p:par>
                            </p:childTnLst>
                          </p:cTn>
                        </p:par>
                        <p:par>
                          <p:cTn id="14" fill="hold">
                            <p:stCondLst>
                              <p:cond delay="1500"/>
                            </p:stCondLst>
                            <p:childTnLst>
                              <p:par>
                                <p:cTn id="15" presetID="22" presetClass="entr" presetSubtype="8"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6"/>
                                        </p:tgtEl>
                                        <p:attrNameLst>
                                          <p:attrName>style.visibility</p:attrName>
                                        </p:attrNameLst>
                                      </p:cBhvr>
                                      <p:to>
                                        <p:strVal val="visible"/>
                                      </p:to>
                                    </p:set>
                                    <p:animEffect transition="in" filter="wipe(right)">
                                      <p:cBhvr>
                                        <p:cTn id="20" dur="500"/>
                                        <p:tgtEl>
                                          <p:spTgt spid="6"/>
                                        </p:tgtEl>
                                      </p:cBhvr>
                                    </p:animEffect>
                                  </p:childTnLst>
                                </p:cTn>
                              </p:par>
                            </p:childTnLst>
                          </p:cTn>
                        </p:par>
                        <p:par>
                          <p:cTn id="21" fill="hold">
                            <p:stCondLst>
                              <p:cond delay="2500"/>
                            </p:stCondLst>
                            <p:childTnLst>
                              <p:par>
                                <p:cTn id="22" presetID="50" presetClass="entr" presetSubtype="0" decel="100000" fill="hold" grpId="1" nodeType="afterEffect">
                                  <p:stCondLst>
                                    <p:cond delay="25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strVal val="#ppt_w+.3"/>
                                          </p:val>
                                        </p:tav>
                                        <p:tav tm="100000">
                                          <p:val>
                                            <p:strVal val="#ppt_w"/>
                                          </p:val>
                                        </p:tav>
                                      </p:tavLst>
                                    </p:anim>
                                    <p:anim calcmode="lin" valueType="num">
                                      <p:cBhvr>
                                        <p:cTn id="25" dur="1000" fill="hold"/>
                                        <p:tgtEl>
                                          <p:spTgt spid="21"/>
                                        </p:tgtEl>
                                        <p:attrNameLst>
                                          <p:attrName>ppt_h</p:attrName>
                                        </p:attrNameLst>
                                      </p:cBhvr>
                                      <p:tavLst>
                                        <p:tav tm="0">
                                          <p:val>
                                            <p:strVal val="#ppt_h"/>
                                          </p:val>
                                        </p:tav>
                                        <p:tav tm="100000">
                                          <p:val>
                                            <p:strVal val="#ppt_h"/>
                                          </p:val>
                                        </p:tav>
                                      </p:tavLst>
                                    </p:anim>
                                    <p:animEffect transition="in" filter="fade">
                                      <p:cBhvr>
                                        <p:cTn id="26" dur="1000"/>
                                        <p:tgtEl>
                                          <p:spTgt spid="21"/>
                                        </p:tgtEl>
                                      </p:cBhvr>
                                    </p:animEffect>
                                  </p:childTnLst>
                                </p:cTn>
                              </p:par>
                              <p:par>
                                <p:cTn id="27" presetID="50" presetClass="entr" presetSubtype="0" decel="100000" fill="hold" grpId="0" nodeType="withEffect">
                                  <p:stCondLst>
                                    <p:cond delay="25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strVal val="#ppt_w+.3"/>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Effect transition="in" filter="fade">
                                      <p:cBhvr>
                                        <p:cTn id="31" dur="1000"/>
                                        <p:tgtEl>
                                          <p:spTgt spid="22"/>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750"/>
                                        <p:tgtEl>
                                          <p:spTgt spid="24"/>
                                        </p:tgtEl>
                                      </p:cBhvr>
                                    </p:animEffect>
                                  </p:childTnLst>
                                </p:cTn>
                              </p:par>
                              <p:par>
                                <p:cTn id="36" presetID="21" presetClass="entr" presetSubtype="1" fill="hold" nodeType="withEffect">
                                  <p:stCondLst>
                                    <p:cond delay="25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1000"/>
                                        <p:tgtEl>
                                          <p:spTgt spid="23"/>
                                        </p:tgtEl>
                                      </p:cBhvr>
                                    </p:animEffect>
                                  </p:childTnLst>
                                </p:cTn>
                              </p:par>
                            </p:childTnLst>
                          </p:cTn>
                        </p:par>
                        <p:par>
                          <p:cTn id="39" fill="hold">
                            <p:stCondLst>
                              <p:cond delay="5000"/>
                            </p:stCondLst>
                            <p:childTnLst>
                              <p:par>
                                <p:cTn id="40" presetID="10"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750"/>
                                        <p:tgtEl>
                                          <p:spTgt spid="26"/>
                                        </p:tgtEl>
                                      </p:cBhvr>
                                    </p:animEffect>
                                  </p:childTnLst>
                                </p:cTn>
                              </p:par>
                              <p:par>
                                <p:cTn id="43" presetID="21" presetClass="entr" presetSubtype="1"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1000"/>
                                        <p:tgtEl>
                                          <p:spTgt spid="25"/>
                                        </p:tgtEl>
                                      </p:cBhvr>
                                    </p:animEffect>
                                  </p:childTnLst>
                                </p:cTn>
                              </p:par>
                            </p:childTnLst>
                          </p:cTn>
                        </p:par>
                        <p:par>
                          <p:cTn id="46" fill="hold">
                            <p:stCondLst>
                              <p:cond delay="6000"/>
                            </p:stCondLst>
                            <p:childTnLst>
                              <p:par>
                                <p:cTn id="47" presetID="10"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750"/>
                                        <p:tgtEl>
                                          <p:spTgt spid="28"/>
                                        </p:tgtEl>
                                      </p:cBhvr>
                                    </p:animEffect>
                                  </p:childTnLst>
                                </p:cTn>
                              </p:par>
                              <p:par>
                                <p:cTn id="50" presetID="21" presetClass="entr" presetSubtype="1"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heel(1)">
                                      <p:cBhvr>
                                        <p:cTn id="52" dur="1000"/>
                                        <p:tgtEl>
                                          <p:spTgt spid="27"/>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750"/>
                                        <p:tgtEl>
                                          <p:spTgt spid="30"/>
                                        </p:tgtEl>
                                      </p:cBhvr>
                                    </p:animEffect>
                                  </p:childTnLst>
                                </p:cTn>
                              </p:par>
                              <p:par>
                                <p:cTn id="57" presetID="21" presetClass="entr" presetSubtype="1" fill="hold" nodeType="with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heel(1)">
                                      <p:cBhvr>
                                        <p:cTn id="59" dur="1000"/>
                                        <p:tgtEl>
                                          <p:spTgt spid="29"/>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750"/>
                                        <p:tgtEl>
                                          <p:spTgt spid="32"/>
                                        </p:tgtEl>
                                      </p:cBhvr>
                                    </p:animEffect>
                                  </p:childTnLst>
                                </p:cTn>
                              </p:par>
                              <p:par>
                                <p:cTn id="64" presetID="21" presetClass="entr" presetSubtype="1" fill="hold" nodeType="withEffect">
                                  <p:stCondLst>
                                    <p:cond delay="250"/>
                                  </p:stCondLst>
                                  <p:childTnLst>
                                    <p:set>
                                      <p:cBhvr>
                                        <p:cTn id="65" dur="1" fill="hold">
                                          <p:stCondLst>
                                            <p:cond delay="0"/>
                                          </p:stCondLst>
                                        </p:cTn>
                                        <p:tgtEl>
                                          <p:spTgt spid="31"/>
                                        </p:tgtEl>
                                        <p:attrNameLst>
                                          <p:attrName>style.visibility</p:attrName>
                                        </p:attrNameLst>
                                      </p:cBhvr>
                                      <p:to>
                                        <p:strVal val="visible"/>
                                      </p:to>
                                    </p:set>
                                    <p:animEffect transition="in" filter="wheel(1)">
                                      <p:cBhvr>
                                        <p:cTn id="66"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21" grpId="1"/>
      <p:bldP spid="22" grpId="0"/>
      <p:bldP spid="24" grpId="0"/>
      <p:bldP spid="26" grpId="0"/>
      <p:bldP spid="28" grpId="0"/>
      <p:bldP spid="30" grpId="0"/>
      <p:bldP spid="32" grpId="0"/>
      <p:bldP spid="4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538163" algn="just">
              <a:lnSpc>
                <a:spcPct val="100000"/>
              </a:lnSpc>
              <a:buFont typeface="Wingdings" panose="05000000000000000000" pitchFamily="2" charset="2"/>
              <a:buChar char="§"/>
            </a:pPr>
            <a:r>
              <a:rPr lang="en-US" altLang="fr-FR" sz="2400" b="1" dirty="0">
                <a:cs typeface="Arial" panose="020B0604020202020204" pitchFamily="34" charset="0"/>
              </a:rPr>
              <a:t>Principe :</a:t>
            </a:r>
          </a:p>
          <a:p>
            <a:pPr marL="0" indent="176213" algn="just">
              <a:lnSpc>
                <a:spcPct val="100000"/>
              </a:lnSpc>
              <a:buNone/>
            </a:pPr>
            <a:r>
              <a:rPr lang="fr-FR" altLang="fr-FR" sz="2400" dirty="0">
                <a:cs typeface="Arial" panose="020B0604020202020204" pitchFamily="34" charset="0"/>
              </a:rPr>
              <a:t>Le temps mis pour atteindre une cible est proportionnel à la distance à la cible et inversement proportionnel à sa </a:t>
            </a:r>
            <a:r>
              <a:rPr lang="fr-FR" altLang="fr-FR" sz="2400" dirty="0" smtClean="0">
                <a:cs typeface="Arial" panose="020B0604020202020204" pitchFamily="34" charset="0"/>
              </a:rPr>
              <a:t>taille.</a:t>
            </a:r>
            <a:endParaRPr lang="fr-FR" altLang="fr-FR" sz="2400" dirty="0">
              <a:cs typeface="Arial" panose="020B0604020202020204" pitchFamily="34" charset="0"/>
            </a:endParaRPr>
          </a:p>
          <a:p>
            <a:pPr marL="538163" algn="just">
              <a:lnSpc>
                <a:spcPct val="100000"/>
              </a:lnSpc>
              <a:buFont typeface="Wingdings" panose="05000000000000000000" pitchFamily="2" charset="2"/>
              <a:buChar char="§"/>
            </a:pPr>
            <a:r>
              <a:rPr lang="fr-FR" altLang="fr-FR" sz="2400" b="1" dirty="0">
                <a:cs typeface="Arial" panose="020B0604020202020204" pitchFamily="34" charset="0"/>
              </a:rPr>
              <a:t>Loi :</a:t>
            </a:r>
          </a:p>
          <a:p>
            <a:pPr marL="0" indent="176213" algn="just">
              <a:lnSpc>
                <a:spcPct val="100000"/>
              </a:lnSpc>
              <a:buNone/>
            </a:pPr>
            <a:r>
              <a:rPr lang="fr-FR" altLang="fr-FR" sz="2400" dirty="0">
                <a:cs typeface="Arial" panose="020B0604020202020204" pitchFamily="34" charset="0"/>
              </a:rPr>
              <a:t>Temps nécessaire pour déplacer un dispositif de pointage placé à une </a:t>
            </a:r>
            <a:r>
              <a:rPr lang="fr-FR" altLang="fr-FR" sz="2400" dirty="0" smtClean="0">
                <a:cs typeface="Arial" panose="020B0604020202020204" pitchFamily="34" charset="0"/>
              </a:rPr>
              <a:t>distance </a:t>
            </a:r>
            <a:r>
              <a:rPr lang="fr-FR" altLang="fr-FR" sz="2400" dirty="0">
                <a:cs typeface="Arial" panose="020B0604020202020204" pitchFamily="34" charset="0"/>
              </a:rPr>
              <a:t>D d'une cible de largeur d :</a:t>
            </a:r>
          </a:p>
          <a:p>
            <a:pPr marL="0" indent="176213" algn="ctr">
              <a:lnSpc>
                <a:spcPct val="100000"/>
              </a:lnSpc>
              <a:buNone/>
            </a:pPr>
            <a:r>
              <a:rPr lang="fr-FR" altLang="fr-FR" sz="2400" dirty="0">
                <a:cs typeface="Arial" panose="020B0604020202020204" pitchFamily="34" charset="0"/>
              </a:rPr>
              <a:t>T = C1 + C2 log2(2D / d)</a:t>
            </a:r>
          </a:p>
          <a:p>
            <a:pPr marL="0" indent="176213" algn="just">
              <a:lnSpc>
                <a:spcPct val="100000"/>
              </a:lnSpc>
              <a:buNone/>
            </a:pPr>
            <a:r>
              <a:rPr lang="fr-FR" altLang="fr-FR" sz="2400" dirty="0">
                <a:cs typeface="Arial" panose="020B0604020202020204" pitchFamily="34" charset="0"/>
              </a:rPr>
              <a:t>C1, C2 : constantes dépendant du dispositif (exemple C1 = </a:t>
            </a:r>
            <a:r>
              <a:rPr lang="fr-FR" altLang="fr-FR" sz="2400" dirty="0" smtClean="0">
                <a:cs typeface="Arial" panose="020B0604020202020204" pitchFamily="34" charset="0"/>
              </a:rPr>
              <a:t>0,05s ; </a:t>
            </a:r>
            <a:r>
              <a:rPr lang="fr-FR" altLang="fr-FR" sz="2400" dirty="0">
                <a:cs typeface="Arial" panose="020B0604020202020204" pitchFamily="34" charset="0"/>
              </a:rPr>
              <a:t>C2 = 0,1s</a:t>
            </a:r>
            <a:r>
              <a:rPr lang="fr-FR" altLang="fr-FR" sz="2400" dirty="0" smtClean="0">
                <a:cs typeface="Arial" panose="020B0604020202020204" pitchFamily="34" charset="0"/>
              </a:rPr>
              <a:t>) et </a:t>
            </a:r>
            <a:r>
              <a:rPr lang="fr-FR" altLang="fr-FR" sz="2400" dirty="0">
                <a:cs typeface="Arial" panose="020B0604020202020204" pitchFamily="34" charset="0"/>
              </a:rPr>
              <a:t>déterminées expérimentalement</a:t>
            </a:r>
            <a:endParaRPr lang="en-US" altLang="fr-FR" sz="2400" dirty="0">
              <a:cs typeface="Arial" panose="020B0604020202020204" pitchFamily="34" charset="0"/>
            </a:endParaRPr>
          </a:p>
          <a:p>
            <a:pPr marL="0" indent="176213" algn="just">
              <a:lnSpc>
                <a:spcPct val="100000"/>
              </a:lnSpc>
              <a:buNone/>
            </a:pPr>
            <a:endParaRPr lang="fr-FR" sz="2400" dirty="0">
              <a:cs typeface="Arial" panose="020B0604020202020204" pitchFamily="34" charset="0"/>
            </a:endParaRPr>
          </a:p>
        </p:txBody>
      </p:sp>
      <p:sp>
        <p:nvSpPr>
          <p:cNvPr id="5" name="Titre 1"/>
          <p:cNvSpPr txBox="1">
            <a:spLocks/>
          </p:cNvSpPr>
          <p:nvPr/>
        </p:nvSpPr>
        <p:spPr>
          <a:xfrm>
            <a:off x="958466" y="106588"/>
            <a:ext cx="2241934" cy="11843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2800" dirty="0" smtClean="0">
                <a:solidFill>
                  <a:schemeClr val="bg1"/>
                </a:solidFill>
                <a:latin typeface="Stencil" panose="040409050D0802020404" pitchFamily="82" charset="0"/>
              </a:rPr>
              <a:t>Le modèle de la loi de </a:t>
            </a:r>
            <a:r>
              <a:rPr lang="fr-FR" sz="2800" dirty="0" err="1" smtClean="0">
                <a:solidFill>
                  <a:schemeClr val="accent5">
                    <a:lumMod val="75000"/>
                  </a:schemeClr>
                </a:solidFill>
                <a:latin typeface="Stencil" panose="040409050D0802020404" pitchFamily="82" charset="0"/>
              </a:rPr>
              <a:t>Fitts</a:t>
            </a:r>
            <a:endParaRPr lang="fr-FR" sz="2800" dirty="0">
              <a:solidFill>
                <a:schemeClr val="accent5">
                  <a:lumMod val="75000"/>
                </a:schemeClr>
              </a:solidFill>
              <a:latin typeface="Stencil" panose="040409050D0802020404" pitchFamily="82" charset="0"/>
            </a:endParaRP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40</a:t>
            </a:fld>
            <a:endParaRPr lang="fr-FR"/>
          </a:p>
        </p:txBody>
      </p:sp>
    </p:spTree>
    <p:extLst>
      <p:ext uri="{BB962C8B-B14F-4D97-AF65-F5344CB8AC3E}">
        <p14:creationId xmlns:p14="http://schemas.microsoft.com/office/powerpoint/2010/main" val="292173394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18502" y="1925731"/>
            <a:ext cx="10275863" cy="4351338"/>
          </a:xfrm>
        </p:spPr>
        <p:txBody>
          <a:bodyPr>
            <a:normAutofit/>
          </a:bodyPr>
          <a:lstStyle/>
          <a:p>
            <a:pPr marL="0" indent="176213" algn="just">
              <a:lnSpc>
                <a:spcPct val="150000"/>
              </a:lnSpc>
              <a:buNone/>
            </a:pPr>
            <a:r>
              <a:rPr lang="fr-FR" sz="2400" dirty="0">
                <a:cs typeface="Arial" panose="020B0604020202020204" pitchFamily="34" charset="0"/>
              </a:rPr>
              <a:t>La théorie de l'action définie par Donald Norman dans son livre The Design of </a:t>
            </a:r>
            <a:r>
              <a:rPr lang="fr-FR" sz="2400" dirty="0" err="1">
                <a:cs typeface="Arial" panose="020B0604020202020204" pitchFamily="34" charset="0"/>
              </a:rPr>
              <a:t>Everyday</a:t>
            </a:r>
            <a:r>
              <a:rPr lang="fr-FR" sz="2400" dirty="0">
                <a:cs typeface="Arial" panose="020B0604020202020204" pitchFamily="34" charset="0"/>
              </a:rPr>
              <a:t> </a:t>
            </a:r>
            <a:r>
              <a:rPr lang="fr-FR" sz="2400" dirty="0" err="1">
                <a:cs typeface="Arial" panose="020B0604020202020204" pitchFamily="34" charset="0"/>
              </a:rPr>
              <a:t>Things</a:t>
            </a:r>
            <a:r>
              <a:rPr lang="fr-FR" sz="2400" dirty="0">
                <a:cs typeface="Arial" panose="020B0604020202020204" pitchFamily="34" charset="0"/>
              </a:rPr>
              <a:t> décrit la psychologie d'une personne réalisant une tâche. Elle propose une modélisation de l'accomplissement d'une tâche en sept étapes allant de l'établissement du but à l'évaluation de l'état du système par rapport à ce but. L'introduction de cette notion de but met en avant des processus de haut niveau.</a:t>
            </a:r>
          </a:p>
        </p:txBody>
      </p:sp>
      <p:sp>
        <p:nvSpPr>
          <p:cNvPr id="4" name="Titre 1"/>
          <p:cNvSpPr txBox="1">
            <a:spLocks/>
          </p:cNvSpPr>
          <p:nvPr/>
        </p:nvSpPr>
        <p:spPr>
          <a:xfrm>
            <a:off x="958843" y="281400"/>
            <a:ext cx="2981523"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200" dirty="0">
                <a:solidFill>
                  <a:schemeClr val="bg1"/>
                </a:solidFill>
                <a:latin typeface="Stencil" panose="040409050D0802020404" pitchFamily="82" charset="0"/>
              </a:rPr>
              <a:t>La théorie de l'action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41</a:t>
            </a:fld>
            <a:endParaRPr lang="fr-FR"/>
          </a:p>
        </p:txBody>
      </p:sp>
    </p:spTree>
    <p:extLst>
      <p:ext uri="{BB962C8B-B14F-4D97-AF65-F5344CB8AC3E}">
        <p14:creationId xmlns:p14="http://schemas.microsoft.com/office/powerpoint/2010/main" val="274134783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98625"/>
            <a:ext cx="10515600" cy="4351338"/>
          </a:xfrm>
        </p:spPr>
        <p:txBody>
          <a:bodyPr>
            <a:normAutofit/>
          </a:bodyPr>
          <a:lstStyle/>
          <a:p>
            <a:pPr marL="0" indent="176213" algn="just">
              <a:lnSpc>
                <a:spcPct val="150000"/>
              </a:lnSpc>
              <a:buNone/>
            </a:pPr>
            <a:r>
              <a:rPr lang="fr-FR" sz="2400" b="1" dirty="0">
                <a:cs typeface="Arial" panose="020B0604020202020204" pitchFamily="34" charset="0"/>
              </a:rPr>
              <a:t>1ère étape </a:t>
            </a:r>
            <a:r>
              <a:rPr lang="fr-FR" sz="2400" dirty="0">
                <a:cs typeface="Arial" panose="020B0604020202020204" pitchFamily="34" charset="0"/>
              </a:rPr>
              <a:t>: Établir un but</a:t>
            </a:r>
          </a:p>
          <a:p>
            <a:pPr marL="631825" algn="just">
              <a:lnSpc>
                <a:spcPct val="150000"/>
              </a:lnSpc>
              <a:buFont typeface="Wingdings" panose="05000000000000000000" pitchFamily="2" charset="2"/>
              <a:buChar char="§"/>
            </a:pPr>
            <a:r>
              <a:rPr lang="fr-FR" sz="2400" dirty="0" smtClean="0">
                <a:cs typeface="Arial" panose="020B0604020202020204" pitchFamily="34" charset="0"/>
              </a:rPr>
              <a:t>Le </a:t>
            </a:r>
            <a:r>
              <a:rPr lang="fr-FR" sz="2400" dirty="0">
                <a:cs typeface="Arial" panose="020B0604020202020204" pitchFamily="34" charset="0"/>
              </a:rPr>
              <a:t>but est la représentation mentale d’un état </a:t>
            </a:r>
            <a:r>
              <a:rPr lang="fr-FR" sz="2400" dirty="0" smtClean="0">
                <a:cs typeface="Arial" panose="020B0604020202020204" pitchFamily="34" charset="0"/>
              </a:rPr>
              <a:t>désiré.</a:t>
            </a:r>
            <a:endParaRPr lang="fr-FR" sz="2400" dirty="0">
              <a:cs typeface="Arial" panose="020B0604020202020204" pitchFamily="34" charset="0"/>
            </a:endParaRPr>
          </a:p>
          <a:p>
            <a:pPr marL="631825" algn="just">
              <a:lnSpc>
                <a:spcPct val="150000"/>
              </a:lnSpc>
              <a:buFont typeface="Wingdings" panose="05000000000000000000" pitchFamily="2" charset="2"/>
              <a:buChar char="§"/>
            </a:pPr>
            <a:r>
              <a:rPr lang="fr-FR" sz="2400" dirty="0" smtClean="0">
                <a:cs typeface="Arial" panose="020B0604020202020204" pitchFamily="34" charset="0"/>
              </a:rPr>
              <a:t>Exemple </a:t>
            </a:r>
            <a:r>
              <a:rPr lang="fr-FR" sz="2400" dirty="0">
                <a:cs typeface="Arial" panose="020B0604020202020204" pitchFamily="34" charset="0"/>
              </a:rPr>
              <a:t>: détruire un </a:t>
            </a:r>
            <a:r>
              <a:rPr lang="fr-FR" sz="2400" dirty="0" smtClean="0">
                <a:cs typeface="Arial" panose="020B0604020202020204" pitchFamily="34" charset="0"/>
              </a:rPr>
              <a:t>fichier.</a:t>
            </a:r>
            <a:endParaRPr lang="fr-FR" sz="2400" dirty="0">
              <a:cs typeface="Arial" panose="020B0604020202020204" pitchFamily="34" charset="0"/>
            </a:endParaRPr>
          </a:p>
          <a:p>
            <a:pPr marL="0" indent="176213" algn="just">
              <a:lnSpc>
                <a:spcPct val="150000"/>
              </a:lnSpc>
              <a:buNone/>
            </a:pPr>
            <a:r>
              <a:rPr lang="fr-FR" sz="2400" b="1" dirty="0">
                <a:cs typeface="Arial" panose="020B0604020202020204" pitchFamily="34" charset="0"/>
              </a:rPr>
              <a:t>2ème étape </a:t>
            </a:r>
            <a:r>
              <a:rPr lang="fr-FR" sz="2400" dirty="0">
                <a:cs typeface="Arial" panose="020B0604020202020204" pitchFamily="34" charset="0"/>
              </a:rPr>
              <a:t>: Formation d’une intention</a:t>
            </a:r>
          </a:p>
          <a:p>
            <a:pPr marL="631825" algn="just">
              <a:lnSpc>
                <a:spcPct val="150000"/>
              </a:lnSpc>
              <a:buFont typeface="Wingdings" panose="05000000000000000000" pitchFamily="2" charset="2"/>
              <a:buChar char="§"/>
            </a:pPr>
            <a:r>
              <a:rPr lang="fr-FR" sz="2400" dirty="0">
                <a:cs typeface="Arial" panose="020B0604020202020204" pitchFamily="34" charset="0"/>
              </a:rPr>
              <a:t>R</a:t>
            </a:r>
            <a:r>
              <a:rPr lang="fr-FR" sz="2400" dirty="0" smtClean="0">
                <a:cs typeface="Arial" panose="020B0604020202020204" pitchFamily="34" charset="0"/>
              </a:rPr>
              <a:t>ésulte </a:t>
            </a:r>
            <a:r>
              <a:rPr lang="fr-FR" sz="2400" dirty="0">
                <a:cs typeface="Arial" panose="020B0604020202020204" pitchFamily="34" charset="0"/>
              </a:rPr>
              <a:t>de l’évaluation de la distance entre le but et l ’état </a:t>
            </a:r>
            <a:r>
              <a:rPr lang="fr-FR" sz="2400" dirty="0" smtClean="0">
                <a:cs typeface="Arial" panose="020B0604020202020204" pitchFamily="34" charset="0"/>
              </a:rPr>
              <a:t>actuel.</a:t>
            </a:r>
            <a:endParaRPr lang="fr-FR" sz="2400" dirty="0">
              <a:cs typeface="Arial" panose="020B0604020202020204" pitchFamily="34" charset="0"/>
            </a:endParaRPr>
          </a:p>
          <a:p>
            <a:pPr marL="631825" algn="just">
              <a:lnSpc>
                <a:spcPct val="150000"/>
              </a:lnSpc>
              <a:buFont typeface="Wingdings" panose="05000000000000000000" pitchFamily="2" charset="2"/>
              <a:buChar char="§"/>
            </a:pPr>
            <a:r>
              <a:rPr lang="fr-FR" sz="2400" dirty="0" smtClean="0">
                <a:cs typeface="Arial" panose="020B0604020202020204" pitchFamily="34" charset="0"/>
              </a:rPr>
              <a:t>Exemple </a:t>
            </a:r>
            <a:r>
              <a:rPr lang="fr-FR" sz="2400" dirty="0">
                <a:cs typeface="Arial" panose="020B0604020202020204" pitchFamily="34" charset="0"/>
              </a:rPr>
              <a:t>: détruire un fichier           enlever l’objet </a:t>
            </a:r>
            <a:r>
              <a:rPr lang="fr-FR" sz="2400" dirty="0" smtClean="0">
                <a:cs typeface="Arial" panose="020B0604020202020204" pitchFamily="34" charset="0"/>
              </a:rPr>
              <a:t>sélectionné.</a:t>
            </a:r>
            <a:endParaRPr lang="fr-FR" sz="2400" dirty="0">
              <a:cs typeface="Arial" panose="020B0604020202020204" pitchFamily="34" charset="0"/>
            </a:endParaRPr>
          </a:p>
        </p:txBody>
      </p:sp>
      <p:sp>
        <p:nvSpPr>
          <p:cNvPr id="4" name="Flèche droite 3"/>
          <p:cNvSpPr/>
          <p:nvPr/>
        </p:nvSpPr>
        <p:spPr>
          <a:xfrm>
            <a:off x="5192582" y="5197363"/>
            <a:ext cx="537210" cy="484632"/>
          </a:xfrm>
          <a:prstGeom prst="rightArrow">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969680" y="267953"/>
            <a:ext cx="4424272"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200" dirty="0">
                <a:solidFill>
                  <a:schemeClr val="bg1"/>
                </a:solidFill>
                <a:latin typeface="Stencil" panose="040409050D0802020404" pitchFamily="82" charset="0"/>
              </a:rPr>
              <a:t>L ’accomplissement </a:t>
            </a:r>
            <a:r>
              <a:rPr lang="fr-FR" sz="3200" dirty="0" smtClean="0">
                <a:solidFill>
                  <a:schemeClr val="bg1"/>
                </a:solidFill>
                <a:latin typeface="Stencil" panose="040409050D0802020404" pitchFamily="82" charset="0"/>
              </a:rPr>
              <a:t>d’une </a:t>
            </a:r>
            <a:r>
              <a:rPr lang="fr-FR" sz="3200" dirty="0">
                <a:solidFill>
                  <a:schemeClr val="bg1"/>
                </a:solidFill>
                <a:latin typeface="Stencil" panose="040409050D0802020404" pitchFamily="82" charset="0"/>
              </a:rPr>
              <a:t>tâche</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42</a:t>
            </a:fld>
            <a:endParaRPr lang="fr-FR"/>
          </a:p>
        </p:txBody>
      </p:sp>
    </p:spTree>
    <p:extLst>
      <p:ext uri="{BB962C8B-B14F-4D97-AF65-F5344CB8AC3E}">
        <p14:creationId xmlns:p14="http://schemas.microsoft.com/office/powerpoint/2010/main" val="149201553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52625"/>
            <a:ext cx="10515600" cy="4351338"/>
          </a:xfrm>
        </p:spPr>
        <p:txBody>
          <a:bodyPr/>
          <a:lstStyle/>
          <a:p>
            <a:pPr marL="0" indent="176213" algn="just">
              <a:lnSpc>
                <a:spcPct val="150000"/>
              </a:lnSpc>
              <a:buNone/>
            </a:pPr>
            <a:r>
              <a:rPr lang="fr-FR" sz="2400" b="1" dirty="0">
                <a:cs typeface="Arial" panose="020B0604020202020204" pitchFamily="34" charset="0"/>
              </a:rPr>
              <a:t>3ème étape : </a:t>
            </a:r>
            <a:r>
              <a:rPr lang="fr-FR" sz="2400" dirty="0">
                <a:cs typeface="Arial" panose="020B0604020202020204" pitchFamily="34" charset="0"/>
              </a:rPr>
              <a:t>Spécification de la suite d’actions</a:t>
            </a:r>
          </a:p>
          <a:p>
            <a:pPr marL="631825" algn="just">
              <a:lnSpc>
                <a:spcPct val="150000"/>
              </a:lnSpc>
              <a:buFont typeface="Wingdings" panose="05000000000000000000" pitchFamily="2" charset="2"/>
              <a:buChar char="§"/>
            </a:pPr>
            <a:r>
              <a:rPr lang="fr-FR" sz="2400" dirty="0">
                <a:cs typeface="Arial" panose="020B0604020202020204" pitchFamily="34" charset="0"/>
              </a:rPr>
              <a:t>T</a:t>
            </a:r>
            <a:r>
              <a:rPr lang="fr-FR" sz="2400" dirty="0" smtClean="0">
                <a:cs typeface="Arial" panose="020B0604020202020204" pitchFamily="34" charset="0"/>
              </a:rPr>
              <a:t>raduction </a:t>
            </a:r>
            <a:r>
              <a:rPr lang="fr-FR" sz="2400" dirty="0">
                <a:cs typeface="Arial" panose="020B0604020202020204" pitchFamily="34" charset="0"/>
              </a:rPr>
              <a:t>de l’intention en une suite </a:t>
            </a:r>
            <a:r>
              <a:rPr lang="fr-FR" sz="2400" dirty="0" smtClean="0">
                <a:cs typeface="Arial" panose="020B0604020202020204" pitchFamily="34" charset="0"/>
              </a:rPr>
              <a:t>d’actions.</a:t>
            </a:r>
            <a:endParaRPr lang="fr-FR" sz="2400" dirty="0">
              <a:cs typeface="Arial" panose="020B0604020202020204" pitchFamily="34" charset="0"/>
            </a:endParaRPr>
          </a:p>
          <a:p>
            <a:pPr marL="631825" algn="just">
              <a:lnSpc>
                <a:spcPct val="150000"/>
              </a:lnSpc>
              <a:buFont typeface="Wingdings" panose="05000000000000000000" pitchFamily="2" charset="2"/>
              <a:buChar char="§"/>
            </a:pPr>
            <a:r>
              <a:rPr lang="fr-FR" sz="2400" dirty="0" smtClean="0">
                <a:cs typeface="Arial" panose="020B0604020202020204" pitchFamily="34" charset="0"/>
              </a:rPr>
              <a:t>Exemple </a:t>
            </a:r>
            <a:r>
              <a:rPr lang="fr-FR" sz="2400" dirty="0">
                <a:cs typeface="Arial" panose="020B0604020202020204" pitchFamily="34" charset="0"/>
              </a:rPr>
              <a:t>: Mettre le fichier à la </a:t>
            </a:r>
            <a:r>
              <a:rPr lang="fr-FR" sz="2400" dirty="0" smtClean="0">
                <a:cs typeface="Arial" panose="020B0604020202020204" pitchFamily="34" charset="0"/>
              </a:rPr>
              <a:t>poubelle.</a:t>
            </a:r>
            <a:endParaRPr lang="fr-FR" sz="2400" dirty="0">
              <a:cs typeface="Arial" panose="020B0604020202020204" pitchFamily="34" charset="0"/>
            </a:endParaRPr>
          </a:p>
          <a:p>
            <a:pPr marL="0" indent="176213" algn="just">
              <a:lnSpc>
                <a:spcPct val="150000"/>
              </a:lnSpc>
              <a:buNone/>
            </a:pPr>
            <a:r>
              <a:rPr lang="fr-FR" sz="2400" b="1" dirty="0">
                <a:cs typeface="Arial" panose="020B0604020202020204" pitchFamily="34" charset="0"/>
              </a:rPr>
              <a:t> 4ème étape : </a:t>
            </a:r>
            <a:r>
              <a:rPr lang="fr-FR" sz="2400" dirty="0">
                <a:cs typeface="Arial" panose="020B0604020202020204" pitchFamily="34" charset="0"/>
              </a:rPr>
              <a:t>Exécution des actions</a:t>
            </a:r>
          </a:p>
          <a:p>
            <a:pPr marL="631825" algn="just">
              <a:lnSpc>
                <a:spcPct val="150000"/>
              </a:lnSpc>
              <a:buFont typeface="Wingdings" panose="05000000000000000000" pitchFamily="2" charset="2"/>
              <a:buChar char="§"/>
            </a:pPr>
            <a:r>
              <a:rPr lang="fr-FR" sz="2400" dirty="0" smtClean="0">
                <a:cs typeface="Arial" panose="020B0604020202020204" pitchFamily="34" charset="0"/>
              </a:rPr>
              <a:t>Met </a:t>
            </a:r>
            <a:r>
              <a:rPr lang="fr-FR" sz="2400" dirty="0">
                <a:cs typeface="Arial" panose="020B0604020202020204" pitchFamily="34" charset="0"/>
              </a:rPr>
              <a:t>en jeu le savoir-faire </a:t>
            </a:r>
            <a:r>
              <a:rPr lang="fr-FR" sz="2400" dirty="0" smtClean="0">
                <a:cs typeface="Arial" panose="020B0604020202020204" pitchFamily="34" charset="0"/>
              </a:rPr>
              <a:t>moteur.</a:t>
            </a:r>
            <a:endParaRPr lang="fr-FR" sz="2400" dirty="0">
              <a:cs typeface="Arial" panose="020B0604020202020204" pitchFamily="34" charset="0"/>
            </a:endParaRPr>
          </a:p>
        </p:txBody>
      </p:sp>
      <p:sp>
        <p:nvSpPr>
          <p:cNvPr id="5" name="Titre 1"/>
          <p:cNvSpPr txBox="1">
            <a:spLocks/>
          </p:cNvSpPr>
          <p:nvPr/>
        </p:nvSpPr>
        <p:spPr>
          <a:xfrm>
            <a:off x="969680" y="267953"/>
            <a:ext cx="4424272"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200" dirty="0">
                <a:solidFill>
                  <a:schemeClr val="bg1"/>
                </a:solidFill>
                <a:latin typeface="Stencil" panose="040409050D0802020404" pitchFamily="82" charset="0"/>
              </a:rPr>
              <a:t>L ’accomplissement </a:t>
            </a:r>
            <a:r>
              <a:rPr lang="fr-FR" sz="3200" dirty="0" smtClean="0">
                <a:solidFill>
                  <a:schemeClr val="bg1"/>
                </a:solidFill>
                <a:latin typeface="Stencil" panose="040409050D0802020404" pitchFamily="82" charset="0"/>
              </a:rPr>
              <a:t>d’une </a:t>
            </a:r>
            <a:r>
              <a:rPr lang="fr-FR" sz="3200" dirty="0">
                <a:solidFill>
                  <a:schemeClr val="bg1"/>
                </a:solidFill>
                <a:latin typeface="Stencil" panose="040409050D0802020404" pitchFamily="82" charset="0"/>
              </a:rPr>
              <a:t>tâche</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43</a:t>
            </a:fld>
            <a:endParaRPr lang="fr-FR"/>
          </a:p>
        </p:txBody>
      </p:sp>
    </p:spTree>
    <p:extLst>
      <p:ext uri="{BB962C8B-B14F-4D97-AF65-F5344CB8AC3E}">
        <p14:creationId xmlns:p14="http://schemas.microsoft.com/office/powerpoint/2010/main" val="277945399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698625"/>
            <a:ext cx="10515600" cy="4351338"/>
          </a:xfrm>
        </p:spPr>
        <p:txBody>
          <a:bodyPr>
            <a:normAutofit lnSpcReduction="10000"/>
          </a:bodyPr>
          <a:lstStyle/>
          <a:p>
            <a:pPr marL="0" indent="176213" algn="just">
              <a:lnSpc>
                <a:spcPct val="160000"/>
              </a:lnSpc>
              <a:buNone/>
            </a:pPr>
            <a:r>
              <a:rPr lang="fr-FR" sz="2400" b="1" dirty="0">
                <a:cs typeface="Arial" panose="020B0604020202020204" pitchFamily="34" charset="0"/>
              </a:rPr>
              <a:t>5ème étape : </a:t>
            </a:r>
            <a:r>
              <a:rPr lang="fr-FR" sz="2400" dirty="0">
                <a:cs typeface="Arial" panose="020B0604020202020204" pitchFamily="34" charset="0"/>
              </a:rPr>
              <a:t>Perception de l ’état du système</a:t>
            </a:r>
          </a:p>
          <a:p>
            <a:pPr marL="631825" algn="just">
              <a:lnSpc>
                <a:spcPct val="150000"/>
              </a:lnSpc>
              <a:buFont typeface="Wingdings" panose="05000000000000000000" pitchFamily="2" charset="2"/>
              <a:buChar char="§"/>
            </a:pPr>
            <a:r>
              <a:rPr lang="fr-FR" sz="2400" dirty="0" smtClean="0">
                <a:cs typeface="Arial" panose="020B0604020202020204" pitchFamily="34" charset="0"/>
              </a:rPr>
              <a:t>Exemple :</a:t>
            </a:r>
          </a:p>
          <a:p>
            <a:pPr marL="712788" indent="0">
              <a:buNone/>
            </a:pPr>
            <a:r>
              <a:rPr lang="fr-FR" sz="2400" dirty="0" smtClean="0"/>
              <a:t>- État antérieur : liste de fichiers avec le fichier à supprimer.</a:t>
            </a:r>
          </a:p>
          <a:p>
            <a:pPr marL="712788" indent="0">
              <a:buNone/>
            </a:pPr>
            <a:r>
              <a:rPr lang="fr-FR" sz="2400" dirty="0"/>
              <a:t>- État actuel : liste de fichiers sans le fichier à </a:t>
            </a:r>
            <a:r>
              <a:rPr lang="fr-FR" sz="2400" dirty="0" smtClean="0"/>
              <a:t>supprimer.</a:t>
            </a:r>
            <a:endParaRPr lang="fr-FR" sz="2400" dirty="0"/>
          </a:p>
          <a:p>
            <a:pPr marL="712788" indent="0">
              <a:buNone/>
            </a:pPr>
            <a:r>
              <a:rPr lang="fr-FR" sz="2400" dirty="0" smtClean="0"/>
              <a:t>- Perception </a:t>
            </a:r>
            <a:r>
              <a:rPr lang="fr-FR" sz="2400" dirty="0"/>
              <a:t>possible : le fichier à supprimer a </a:t>
            </a:r>
            <a:r>
              <a:rPr lang="fr-FR" sz="2400" dirty="0" smtClean="0"/>
              <a:t>disparu.</a:t>
            </a:r>
            <a:endParaRPr lang="fr-FR" sz="2400" dirty="0"/>
          </a:p>
          <a:p>
            <a:pPr marL="0" indent="176213" algn="just">
              <a:lnSpc>
                <a:spcPct val="160000"/>
              </a:lnSpc>
              <a:buNone/>
            </a:pPr>
            <a:r>
              <a:rPr lang="fr-FR" sz="2400" b="1" dirty="0">
                <a:cs typeface="Arial" panose="020B0604020202020204" pitchFamily="34" charset="0"/>
              </a:rPr>
              <a:t>6ème étape : </a:t>
            </a:r>
            <a:r>
              <a:rPr lang="fr-FR" sz="2400" dirty="0">
                <a:cs typeface="Arial" panose="020B0604020202020204" pitchFamily="34" charset="0"/>
              </a:rPr>
              <a:t>Interprétation</a:t>
            </a:r>
          </a:p>
          <a:p>
            <a:pPr marL="631825" algn="just">
              <a:lnSpc>
                <a:spcPct val="150000"/>
              </a:lnSpc>
              <a:buFont typeface="Wingdings" panose="05000000000000000000" pitchFamily="2" charset="2"/>
              <a:buChar char="§"/>
            </a:pPr>
            <a:r>
              <a:rPr lang="fr-FR" sz="2400" dirty="0" smtClean="0">
                <a:cs typeface="Arial" panose="020B0604020202020204" pitchFamily="34" charset="0"/>
              </a:rPr>
              <a:t>Exemple </a:t>
            </a:r>
            <a:r>
              <a:rPr lang="fr-FR" sz="2400" dirty="0">
                <a:cs typeface="Arial" panose="020B0604020202020204" pitchFamily="34" charset="0"/>
              </a:rPr>
              <a:t>:</a:t>
            </a:r>
          </a:p>
          <a:p>
            <a:pPr marL="712788" indent="0">
              <a:lnSpc>
                <a:spcPct val="100000"/>
              </a:lnSpc>
              <a:buNone/>
            </a:pPr>
            <a:r>
              <a:rPr lang="fr-FR" sz="2400" dirty="0"/>
              <a:t>- Le fichier a </a:t>
            </a:r>
            <a:r>
              <a:rPr lang="fr-FR" sz="2400" dirty="0" smtClean="0"/>
              <a:t>disparu           </a:t>
            </a:r>
            <a:r>
              <a:rPr lang="fr-FR" sz="2400" dirty="0"/>
              <a:t>le fichier a été détruit.</a:t>
            </a:r>
          </a:p>
        </p:txBody>
      </p:sp>
      <p:sp>
        <p:nvSpPr>
          <p:cNvPr id="9" name="Flèche droite 8"/>
          <p:cNvSpPr/>
          <p:nvPr/>
        </p:nvSpPr>
        <p:spPr>
          <a:xfrm>
            <a:off x="4264735" y="5565331"/>
            <a:ext cx="537210" cy="484632"/>
          </a:xfrm>
          <a:prstGeom prst="rightArrow">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1"/>
          <p:cNvSpPr txBox="1">
            <a:spLocks/>
          </p:cNvSpPr>
          <p:nvPr/>
        </p:nvSpPr>
        <p:spPr>
          <a:xfrm>
            <a:off x="969680" y="267953"/>
            <a:ext cx="4424272"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200" dirty="0">
                <a:solidFill>
                  <a:schemeClr val="bg1"/>
                </a:solidFill>
                <a:latin typeface="Stencil" panose="040409050D0802020404" pitchFamily="82" charset="0"/>
              </a:rPr>
              <a:t>L ’accomplissement </a:t>
            </a:r>
            <a:r>
              <a:rPr lang="fr-FR" sz="3200" dirty="0" smtClean="0">
                <a:solidFill>
                  <a:schemeClr val="bg1"/>
                </a:solidFill>
                <a:latin typeface="Stencil" panose="040409050D0802020404" pitchFamily="82" charset="0"/>
              </a:rPr>
              <a:t>d’une </a:t>
            </a:r>
            <a:r>
              <a:rPr lang="fr-FR" sz="3200" dirty="0">
                <a:solidFill>
                  <a:schemeClr val="bg1"/>
                </a:solidFill>
                <a:latin typeface="Stencil" panose="040409050D0802020404" pitchFamily="82" charset="0"/>
              </a:rPr>
              <a:t>tâche</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44</a:t>
            </a:fld>
            <a:endParaRPr lang="fr-FR"/>
          </a:p>
        </p:txBody>
      </p:sp>
    </p:spTree>
    <p:extLst>
      <p:ext uri="{BB962C8B-B14F-4D97-AF65-F5344CB8AC3E}">
        <p14:creationId xmlns:p14="http://schemas.microsoft.com/office/powerpoint/2010/main" val="222971779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952625"/>
            <a:ext cx="10515600" cy="3109446"/>
          </a:xfrm>
        </p:spPr>
        <p:txBody>
          <a:bodyPr>
            <a:normAutofit/>
          </a:bodyPr>
          <a:lstStyle/>
          <a:p>
            <a:pPr marL="0" indent="0">
              <a:buNone/>
            </a:pPr>
            <a:r>
              <a:rPr lang="fr-FR" sz="2400" b="1" dirty="0">
                <a:cs typeface="Arial" panose="020B0604020202020204" pitchFamily="34" charset="0"/>
              </a:rPr>
              <a:t>7ème étape </a:t>
            </a:r>
            <a:r>
              <a:rPr lang="fr-FR" sz="2400" dirty="0">
                <a:cs typeface="Arial" panose="020B0604020202020204" pitchFamily="34" charset="0"/>
              </a:rPr>
              <a:t>: Évaluation</a:t>
            </a:r>
          </a:p>
          <a:p>
            <a:pPr marL="631825" algn="just">
              <a:lnSpc>
                <a:spcPct val="150000"/>
              </a:lnSpc>
              <a:buFont typeface="Wingdings" panose="05000000000000000000" pitchFamily="2" charset="2"/>
              <a:buChar char="§"/>
            </a:pPr>
            <a:r>
              <a:rPr lang="fr-FR" sz="2400" dirty="0" smtClean="0">
                <a:cs typeface="Arial" panose="020B0604020202020204" pitchFamily="34" charset="0"/>
              </a:rPr>
              <a:t>Établit </a:t>
            </a:r>
            <a:r>
              <a:rPr lang="fr-FR" sz="2400" dirty="0">
                <a:cs typeface="Arial" panose="020B0604020202020204" pitchFamily="34" charset="0"/>
              </a:rPr>
              <a:t>une relation entre le but et la sémantique de l ’expression de </a:t>
            </a:r>
            <a:r>
              <a:rPr lang="fr-FR" sz="2400" dirty="0" smtClean="0">
                <a:cs typeface="Arial" panose="020B0604020202020204" pitchFamily="34" charset="0"/>
              </a:rPr>
              <a:t>sortie.</a:t>
            </a:r>
            <a:endParaRPr lang="fr-FR" sz="2400" dirty="0">
              <a:cs typeface="Arial" panose="020B0604020202020204" pitchFamily="34" charset="0"/>
            </a:endParaRPr>
          </a:p>
          <a:p>
            <a:pPr marL="631825" algn="just">
              <a:lnSpc>
                <a:spcPct val="150000"/>
              </a:lnSpc>
              <a:buFont typeface="Wingdings" panose="05000000000000000000" pitchFamily="2" charset="2"/>
              <a:buChar char="§"/>
            </a:pPr>
            <a:r>
              <a:rPr lang="fr-FR" sz="2400" dirty="0" smtClean="0">
                <a:cs typeface="Arial" panose="020B0604020202020204" pitchFamily="34" charset="0"/>
              </a:rPr>
              <a:t>Peut </a:t>
            </a:r>
            <a:r>
              <a:rPr lang="fr-FR" sz="2400" dirty="0">
                <a:cs typeface="Arial" panose="020B0604020202020204" pitchFamily="34" charset="0"/>
              </a:rPr>
              <a:t>conduire à modifier le </a:t>
            </a:r>
            <a:r>
              <a:rPr lang="fr-FR" sz="2400" dirty="0" smtClean="0">
                <a:cs typeface="Arial" panose="020B0604020202020204" pitchFamily="34" charset="0"/>
              </a:rPr>
              <a:t>plan.</a:t>
            </a:r>
            <a:endParaRPr lang="fr-FR" sz="2400" dirty="0">
              <a:cs typeface="Arial" panose="020B0604020202020204" pitchFamily="34" charset="0"/>
            </a:endParaRPr>
          </a:p>
          <a:p>
            <a:pPr marL="631825" algn="just">
              <a:lnSpc>
                <a:spcPct val="150000"/>
              </a:lnSpc>
              <a:buFont typeface="Wingdings" panose="05000000000000000000" pitchFamily="2" charset="2"/>
              <a:buChar char="§"/>
            </a:pPr>
            <a:r>
              <a:rPr lang="fr-FR" sz="2400" dirty="0" smtClean="0">
                <a:cs typeface="Arial" panose="020B0604020202020204" pitchFamily="34" charset="0"/>
              </a:rPr>
              <a:t>Exemple </a:t>
            </a:r>
            <a:r>
              <a:rPr lang="fr-FR" sz="2400" dirty="0">
                <a:cs typeface="Arial" panose="020B0604020202020204" pitchFamily="34" charset="0"/>
              </a:rPr>
              <a:t>: comparer le fichier détruit avec le </a:t>
            </a:r>
            <a:r>
              <a:rPr lang="fr-FR" sz="2400" dirty="0" smtClean="0">
                <a:cs typeface="Arial" panose="020B0604020202020204" pitchFamily="34" charset="0"/>
              </a:rPr>
              <a:t>but.</a:t>
            </a:r>
            <a:endParaRPr lang="fr-FR" sz="2400" dirty="0">
              <a:cs typeface="Arial" panose="020B0604020202020204" pitchFamily="34" charset="0"/>
            </a:endParaRPr>
          </a:p>
        </p:txBody>
      </p:sp>
      <p:sp>
        <p:nvSpPr>
          <p:cNvPr id="4" name="Titre 1"/>
          <p:cNvSpPr txBox="1">
            <a:spLocks/>
          </p:cNvSpPr>
          <p:nvPr/>
        </p:nvSpPr>
        <p:spPr>
          <a:xfrm>
            <a:off x="969680" y="267953"/>
            <a:ext cx="4424272"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200" dirty="0">
                <a:solidFill>
                  <a:schemeClr val="bg1"/>
                </a:solidFill>
                <a:latin typeface="Stencil" panose="040409050D0802020404" pitchFamily="82" charset="0"/>
              </a:rPr>
              <a:t>L ’accomplissement </a:t>
            </a:r>
            <a:r>
              <a:rPr lang="fr-FR" sz="3200" dirty="0" smtClean="0">
                <a:solidFill>
                  <a:schemeClr val="bg1"/>
                </a:solidFill>
                <a:latin typeface="Stencil" panose="040409050D0802020404" pitchFamily="82" charset="0"/>
              </a:rPr>
              <a:t>d’une </a:t>
            </a:r>
            <a:r>
              <a:rPr lang="fr-FR" sz="3200" dirty="0">
                <a:solidFill>
                  <a:schemeClr val="bg1"/>
                </a:solidFill>
                <a:latin typeface="Stencil" panose="040409050D0802020404" pitchFamily="82" charset="0"/>
              </a:rPr>
              <a:t>tâche</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45</a:t>
            </a:fld>
            <a:endParaRPr lang="fr-FR"/>
          </a:p>
        </p:txBody>
      </p:sp>
    </p:spTree>
    <p:extLst>
      <p:ext uri="{BB962C8B-B14F-4D97-AF65-F5344CB8AC3E}">
        <p14:creationId xmlns:p14="http://schemas.microsoft.com/office/powerpoint/2010/main" val="298276398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825625"/>
            <a:ext cx="8157882" cy="4351338"/>
          </a:xfrm>
        </p:spPr>
        <p:txBody>
          <a:bodyPr>
            <a:normAutofit/>
          </a:bodyPr>
          <a:lstStyle/>
          <a:p>
            <a:pPr marL="0" indent="0">
              <a:lnSpc>
                <a:spcPct val="150000"/>
              </a:lnSpc>
              <a:buNone/>
            </a:pPr>
            <a:r>
              <a:rPr lang="fr-FR" sz="2400" dirty="0">
                <a:cs typeface="Arial" panose="020B0604020202020204" pitchFamily="34" charset="0"/>
              </a:rPr>
              <a:t>Tâche de l ’utilisateur :</a:t>
            </a:r>
          </a:p>
          <a:p>
            <a:pPr marL="631825" algn="just">
              <a:lnSpc>
                <a:spcPct val="100000"/>
              </a:lnSpc>
              <a:buFont typeface="Wingdings" panose="05000000000000000000" pitchFamily="2" charset="2"/>
              <a:buChar char="§"/>
            </a:pPr>
            <a:r>
              <a:rPr lang="fr-FR" sz="2400" dirty="0" smtClean="0">
                <a:cs typeface="Arial" panose="020B0604020202020204" pitchFamily="34" charset="0"/>
              </a:rPr>
              <a:t>remplir </a:t>
            </a:r>
            <a:r>
              <a:rPr lang="fr-FR" sz="2400" dirty="0">
                <a:cs typeface="Arial" panose="020B0604020202020204" pitchFamily="34" charset="0"/>
              </a:rPr>
              <a:t>une baignoire avec deux robinets </a:t>
            </a:r>
            <a:r>
              <a:rPr lang="fr-FR" sz="2400" dirty="0" smtClean="0">
                <a:cs typeface="Arial" panose="020B0604020202020204" pitchFamily="34" charset="0"/>
              </a:rPr>
              <a:t>indépendants d’eau chaude-eau froide.</a:t>
            </a:r>
            <a:endParaRPr lang="fr-FR" sz="2400" dirty="0">
              <a:cs typeface="Arial" panose="020B0604020202020204" pitchFamily="34" charset="0"/>
            </a:endParaRPr>
          </a:p>
          <a:p>
            <a:pPr marL="0" indent="0">
              <a:lnSpc>
                <a:spcPct val="150000"/>
              </a:lnSpc>
              <a:buNone/>
            </a:pPr>
            <a:r>
              <a:rPr lang="fr-FR" sz="2400" dirty="0">
                <a:cs typeface="Arial" panose="020B0604020202020204" pitchFamily="34" charset="0"/>
              </a:rPr>
              <a:t>Objectif (besoins) de </a:t>
            </a:r>
            <a:r>
              <a:rPr lang="fr-FR" sz="2400" dirty="0" smtClean="0">
                <a:cs typeface="Arial" panose="020B0604020202020204" pitchFamily="34" charset="0"/>
              </a:rPr>
              <a:t>l’utilisateur </a:t>
            </a:r>
            <a:r>
              <a:rPr lang="fr-FR" sz="2400" dirty="0">
                <a:cs typeface="Arial" panose="020B0604020202020204" pitchFamily="34" charset="0"/>
              </a:rPr>
              <a:t>:</a:t>
            </a:r>
          </a:p>
          <a:p>
            <a:pPr marL="631825" algn="just">
              <a:lnSpc>
                <a:spcPct val="100000"/>
              </a:lnSpc>
              <a:buFont typeface="Wingdings" panose="05000000000000000000" pitchFamily="2" charset="2"/>
              <a:buChar char="§"/>
            </a:pPr>
            <a:r>
              <a:rPr lang="fr-FR" sz="2400" dirty="0" smtClean="0">
                <a:cs typeface="Arial" panose="020B0604020202020204" pitchFamily="34" charset="0"/>
              </a:rPr>
              <a:t>avoir </a:t>
            </a:r>
            <a:r>
              <a:rPr lang="fr-FR" sz="2400" dirty="0">
                <a:cs typeface="Arial" panose="020B0604020202020204" pitchFamily="34" charset="0"/>
              </a:rPr>
              <a:t>une certaine température </a:t>
            </a:r>
            <a:r>
              <a:rPr lang="fr-FR" sz="2400" b="1" dirty="0">
                <a:cs typeface="Arial" panose="020B0604020202020204" pitchFamily="34" charset="0"/>
              </a:rPr>
              <a:t>t</a:t>
            </a:r>
            <a:r>
              <a:rPr lang="fr-FR" sz="2400" dirty="0">
                <a:cs typeface="Arial" panose="020B0604020202020204" pitchFamily="34" charset="0"/>
              </a:rPr>
              <a:t> et un </a:t>
            </a:r>
            <a:r>
              <a:rPr lang="fr-FR" sz="2400" dirty="0" smtClean="0">
                <a:cs typeface="Arial" panose="020B0604020202020204" pitchFamily="34" charset="0"/>
              </a:rPr>
              <a:t>certain débit </a:t>
            </a:r>
            <a:r>
              <a:rPr lang="fr-FR" sz="2400" b="1" dirty="0" smtClean="0">
                <a:cs typeface="Arial" panose="020B0604020202020204" pitchFamily="34" charset="0"/>
              </a:rPr>
              <a:t>d</a:t>
            </a:r>
            <a:r>
              <a:rPr lang="fr-FR" sz="2400" dirty="0" smtClean="0">
                <a:cs typeface="Arial" panose="020B0604020202020204" pitchFamily="34" charset="0"/>
              </a:rPr>
              <a:t>.</a:t>
            </a:r>
            <a:endParaRPr lang="fr-FR" sz="2400" dirty="0">
              <a:cs typeface="Arial" panose="020B0604020202020204" pitchFamily="34" charset="0"/>
            </a:endParaRPr>
          </a:p>
          <a:p>
            <a:pPr marL="0" indent="0">
              <a:lnSpc>
                <a:spcPct val="100000"/>
              </a:lnSpc>
              <a:buNone/>
            </a:pPr>
            <a:r>
              <a:rPr lang="fr-FR" sz="2400" dirty="0">
                <a:cs typeface="Arial" panose="020B0604020202020204" pitchFamily="34" charset="0"/>
              </a:rPr>
              <a:t>Variables psychologiques : d et </a:t>
            </a:r>
            <a:r>
              <a:rPr lang="fr-FR" sz="2400" dirty="0" smtClean="0">
                <a:cs typeface="Arial" panose="020B0604020202020204" pitchFamily="34" charset="0"/>
              </a:rPr>
              <a:t>t.</a:t>
            </a:r>
            <a:endParaRPr lang="fr-FR" sz="2400" dirty="0">
              <a:cs typeface="Arial" panose="020B0604020202020204" pitchFamily="34"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4085" y="1718048"/>
            <a:ext cx="2686050" cy="3499410"/>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re 1"/>
          <p:cNvSpPr txBox="1">
            <a:spLocks/>
          </p:cNvSpPr>
          <p:nvPr/>
        </p:nvSpPr>
        <p:spPr>
          <a:xfrm>
            <a:off x="998807" y="321741"/>
            <a:ext cx="4285887"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600" dirty="0">
                <a:solidFill>
                  <a:schemeClr val="bg1"/>
                </a:solidFill>
                <a:latin typeface="Stencil" panose="040409050D0802020404" pitchFamily="82" charset="0"/>
              </a:rPr>
              <a:t>Exemple du bain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46</a:t>
            </a:fld>
            <a:endParaRPr lang="fr-FR"/>
          </a:p>
        </p:txBody>
      </p:sp>
    </p:spTree>
    <p:extLst>
      <p:ext uri="{BB962C8B-B14F-4D97-AF65-F5344CB8AC3E}">
        <p14:creationId xmlns:p14="http://schemas.microsoft.com/office/powerpoint/2010/main" val="4141896567"/>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right)">
                                      <p:cBhvr>
                                        <p:cTn id="8" dur="500"/>
                                        <p:tgtEl>
                                          <p:spTgt spid="5"/>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par>
                          <p:cTn id="29" fill="hold">
                            <p:stCondLst>
                              <p:cond delay="30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nSpc>
                <a:spcPct val="150000"/>
              </a:lnSpc>
              <a:buNone/>
            </a:pPr>
            <a:r>
              <a:rPr lang="fr-FR" sz="2400" dirty="0">
                <a:cs typeface="Arial" panose="020B0604020202020204" pitchFamily="34" charset="0"/>
              </a:rPr>
              <a:t>Variables physiques (du système</a:t>
            </a:r>
            <a:r>
              <a:rPr lang="fr-FR" sz="2400" dirty="0" smtClean="0">
                <a:cs typeface="Arial" panose="020B0604020202020204" pitchFamily="34" charset="0"/>
              </a:rPr>
              <a:t>):</a:t>
            </a:r>
            <a:endParaRPr lang="fr-FR" sz="2400" dirty="0">
              <a:cs typeface="Arial" panose="020B0604020202020204" pitchFamily="34" charset="0"/>
            </a:endParaRPr>
          </a:p>
          <a:p>
            <a:pPr marL="631825" algn="just">
              <a:lnSpc>
                <a:spcPct val="100000"/>
              </a:lnSpc>
              <a:buFont typeface="Wingdings" panose="05000000000000000000" pitchFamily="2" charset="2"/>
              <a:buChar char="§"/>
            </a:pPr>
            <a:r>
              <a:rPr lang="fr-FR" sz="2400" dirty="0">
                <a:cs typeface="Arial" panose="020B0604020202020204" pitchFamily="34" charset="0"/>
              </a:rPr>
              <a:t>dc et </a:t>
            </a:r>
            <a:r>
              <a:rPr lang="fr-FR" sz="2400" dirty="0" err="1">
                <a:cs typeface="Arial" panose="020B0604020202020204" pitchFamily="34" charset="0"/>
              </a:rPr>
              <a:t>tc</a:t>
            </a:r>
            <a:r>
              <a:rPr lang="fr-FR" sz="2400" dirty="0">
                <a:cs typeface="Arial" panose="020B0604020202020204" pitchFamily="34" charset="0"/>
              </a:rPr>
              <a:t> : débit et température eau chaude</a:t>
            </a:r>
          </a:p>
          <a:p>
            <a:pPr marL="631825" algn="just">
              <a:lnSpc>
                <a:spcPct val="100000"/>
              </a:lnSpc>
              <a:buFont typeface="Wingdings" panose="05000000000000000000" pitchFamily="2" charset="2"/>
              <a:buChar char="§"/>
            </a:pPr>
            <a:r>
              <a:rPr lang="fr-FR" sz="2400" dirty="0" err="1">
                <a:cs typeface="Arial" panose="020B0604020202020204" pitchFamily="34" charset="0"/>
              </a:rPr>
              <a:t>df</a:t>
            </a:r>
            <a:r>
              <a:rPr lang="fr-FR" sz="2400" dirty="0">
                <a:cs typeface="Arial" panose="020B0604020202020204" pitchFamily="34" charset="0"/>
              </a:rPr>
              <a:t> et </a:t>
            </a:r>
            <a:r>
              <a:rPr lang="fr-FR" sz="2400" dirty="0" err="1">
                <a:cs typeface="Arial" panose="020B0604020202020204" pitchFamily="34" charset="0"/>
              </a:rPr>
              <a:t>tf</a:t>
            </a:r>
            <a:r>
              <a:rPr lang="fr-FR" sz="2400" dirty="0">
                <a:cs typeface="Arial" panose="020B0604020202020204" pitchFamily="34" charset="0"/>
              </a:rPr>
              <a:t> : débit et température eau froide</a:t>
            </a:r>
          </a:p>
          <a:p>
            <a:pPr marL="0" indent="0">
              <a:lnSpc>
                <a:spcPct val="150000"/>
              </a:lnSpc>
              <a:buNone/>
            </a:pPr>
            <a:r>
              <a:rPr lang="fr-FR" sz="2400" dirty="0" smtClean="0">
                <a:cs typeface="Arial" panose="020B0604020202020204" pitchFamily="34" charset="0"/>
              </a:rPr>
              <a:t>Commandes </a:t>
            </a:r>
            <a:r>
              <a:rPr lang="fr-FR" sz="2400" dirty="0">
                <a:cs typeface="Arial" panose="020B0604020202020204" pitchFamily="34" charset="0"/>
              </a:rPr>
              <a:t>physiques : robinets liés à dc et </a:t>
            </a:r>
            <a:r>
              <a:rPr lang="fr-FR" sz="2400" dirty="0" err="1" smtClean="0">
                <a:cs typeface="Arial" panose="020B0604020202020204" pitchFamily="34" charset="0"/>
              </a:rPr>
              <a:t>dt</a:t>
            </a:r>
            <a:r>
              <a:rPr lang="fr-FR" sz="2400" dirty="0">
                <a:cs typeface="Arial" panose="020B0604020202020204" pitchFamily="34" charset="0"/>
              </a:rPr>
              <a:t>.</a:t>
            </a:r>
          </a:p>
          <a:p>
            <a:pPr marL="0" indent="0">
              <a:lnSpc>
                <a:spcPct val="150000"/>
              </a:lnSpc>
              <a:buNone/>
            </a:pPr>
            <a:r>
              <a:rPr lang="fr-FR" sz="2400" dirty="0" smtClean="0">
                <a:cs typeface="Arial" panose="020B0604020202020204" pitchFamily="34" charset="0"/>
              </a:rPr>
              <a:t>Relations </a:t>
            </a:r>
            <a:r>
              <a:rPr lang="fr-FR" sz="2400" dirty="0">
                <a:cs typeface="Arial" panose="020B0604020202020204" pitchFamily="34" charset="0"/>
              </a:rPr>
              <a:t>entre les variables physiques </a:t>
            </a:r>
            <a:r>
              <a:rPr lang="fr-FR" sz="2400" dirty="0" smtClean="0">
                <a:cs typeface="Arial" panose="020B0604020202020204" pitchFamily="34" charset="0"/>
              </a:rPr>
              <a:t>et psychologiques </a:t>
            </a:r>
            <a:r>
              <a:rPr lang="fr-FR" sz="2400" dirty="0">
                <a:cs typeface="Arial" panose="020B0604020202020204" pitchFamily="34" charset="0"/>
              </a:rPr>
              <a:t>:</a:t>
            </a:r>
          </a:p>
          <a:p>
            <a:pPr marL="631825" algn="just">
              <a:lnSpc>
                <a:spcPct val="100000"/>
              </a:lnSpc>
              <a:buFont typeface="Wingdings" panose="05000000000000000000" pitchFamily="2" charset="2"/>
              <a:buChar char="§"/>
            </a:pPr>
            <a:r>
              <a:rPr lang="fr-FR" sz="2400" dirty="0" smtClean="0">
                <a:cs typeface="Arial" panose="020B0604020202020204" pitchFamily="34" charset="0"/>
              </a:rPr>
              <a:t>d </a:t>
            </a:r>
            <a:r>
              <a:rPr lang="fr-FR" sz="2400" dirty="0">
                <a:cs typeface="Arial" panose="020B0604020202020204" pitchFamily="34" charset="0"/>
              </a:rPr>
              <a:t>= dc + </a:t>
            </a:r>
            <a:r>
              <a:rPr lang="fr-FR" sz="2400" dirty="0" err="1" smtClean="0">
                <a:cs typeface="Arial" panose="020B0604020202020204" pitchFamily="34" charset="0"/>
              </a:rPr>
              <a:t>df</a:t>
            </a:r>
            <a:r>
              <a:rPr lang="fr-FR" sz="2400" dirty="0" smtClean="0">
                <a:cs typeface="Arial" panose="020B0604020202020204" pitchFamily="34" charset="0"/>
              </a:rPr>
              <a:t>  (1)</a:t>
            </a:r>
            <a:endParaRPr lang="fr-FR" sz="2400" dirty="0">
              <a:cs typeface="Arial" panose="020B0604020202020204" pitchFamily="34" charset="0"/>
            </a:endParaRPr>
          </a:p>
          <a:p>
            <a:pPr marL="631825" algn="just">
              <a:lnSpc>
                <a:spcPct val="100000"/>
              </a:lnSpc>
              <a:buFont typeface="Wingdings" panose="05000000000000000000" pitchFamily="2" charset="2"/>
              <a:buChar char="§"/>
            </a:pPr>
            <a:r>
              <a:rPr lang="fr-FR" sz="2400" dirty="0" smtClean="0">
                <a:cs typeface="Arial" panose="020B0604020202020204" pitchFamily="34" charset="0"/>
              </a:rPr>
              <a:t>t </a:t>
            </a:r>
            <a:r>
              <a:rPr lang="fr-FR" sz="2400" dirty="0">
                <a:cs typeface="Arial" panose="020B0604020202020204" pitchFamily="34" charset="0"/>
              </a:rPr>
              <a:t>= (dc.tc + df.tf)/ (dc + </a:t>
            </a:r>
            <a:r>
              <a:rPr lang="fr-FR" sz="2400" dirty="0" err="1">
                <a:cs typeface="Arial" panose="020B0604020202020204" pitchFamily="34" charset="0"/>
              </a:rPr>
              <a:t>df</a:t>
            </a:r>
            <a:r>
              <a:rPr lang="fr-FR" sz="2400" dirty="0" smtClean="0">
                <a:cs typeface="Arial" panose="020B0604020202020204" pitchFamily="34" charset="0"/>
              </a:rPr>
              <a:t>)  (2)</a:t>
            </a:r>
            <a:endParaRPr lang="fr-FR" sz="2400" dirty="0">
              <a:cs typeface="Arial" panose="020B0604020202020204" pitchFamily="34" charset="0"/>
            </a:endParaRPr>
          </a:p>
        </p:txBody>
      </p:sp>
      <p:sp>
        <p:nvSpPr>
          <p:cNvPr id="5" name="Titre 1"/>
          <p:cNvSpPr txBox="1">
            <a:spLocks/>
          </p:cNvSpPr>
          <p:nvPr/>
        </p:nvSpPr>
        <p:spPr>
          <a:xfrm>
            <a:off x="998807" y="321741"/>
            <a:ext cx="4285887"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600" dirty="0">
                <a:solidFill>
                  <a:schemeClr val="bg1"/>
                </a:solidFill>
                <a:latin typeface="Stencil" panose="040409050D0802020404" pitchFamily="82" charset="0"/>
              </a:rPr>
              <a:t>Exemple du bain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47</a:t>
            </a:fld>
            <a:endParaRPr lang="fr-FR"/>
          </a:p>
        </p:txBody>
      </p:sp>
    </p:spTree>
    <p:extLst>
      <p:ext uri="{BB962C8B-B14F-4D97-AF65-F5344CB8AC3E}">
        <p14:creationId xmlns:p14="http://schemas.microsoft.com/office/powerpoint/2010/main" val="443688615"/>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458259"/>
            <a:ext cx="10515600" cy="4591704"/>
          </a:xfrm>
        </p:spPr>
        <p:txBody>
          <a:bodyPr>
            <a:normAutofit lnSpcReduction="10000"/>
          </a:bodyPr>
          <a:lstStyle/>
          <a:p>
            <a:pPr marL="0" indent="0">
              <a:lnSpc>
                <a:spcPct val="150000"/>
              </a:lnSpc>
              <a:buNone/>
            </a:pPr>
            <a:r>
              <a:rPr lang="fr-FR" sz="2400" b="1" dirty="0">
                <a:cs typeface="Arial" panose="020B0604020202020204" pitchFamily="34" charset="0"/>
              </a:rPr>
              <a:t>Etape </a:t>
            </a:r>
            <a:r>
              <a:rPr lang="fr-FR" sz="2400" b="1" dirty="0" smtClean="0">
                <a:cs typeface="Arial" panose="020B0604020202020204" pitchFamily="34" charset="0"/>
              </a:rPr>
              <a:t>1</a:t>
            </a:r>
            <a:r>
              <a:rPr lang="fr-FR" sz="2400" dirty="0" smtClean="0">
                <a:cs typeface="Arial" panose="020B0604020202020204" pitchFamily="34" charset="0"/>
              </a:rPr>
              <a:t>: </a:t>
            </a:r>
            <a:r>
              <a:rPr lang="fr-FR" sz="2400" dirty="0">
                <a:cs typeface="Arial" panose="020B0604020202020204" pitchFamily="34" charset="0"/>
              </a:rPr>
              <a:t>fixer le but</a:t>
            </a:r>
          </a:p>
          <a:p>
            <a:pPr marL="631825" algn="just">
              <a:lnSpc>
                <a:spcPct val="110000"/>
              </a:lnSpc>
              <a:buFont typeface="Wingdings" panose="05000000000000000000" pitchFamily="2" charset="2"/>
              <a:buChar char="§"/>
            </a:pPr>
            <a:r>
              <a:rPr lang="fr-FR" sz="2400" dirty="0" smtClean="0">
                <a:cs typeface="Arial" panose="020B0604020202020204" pitchFamily="34" charset="0"/>
              </a:rPr>
              <a:t>remplir </a:t>
            </a:r>
            <a:r>
              <a:rPr lang="fr-FR" sz="2400" dirty="0">
                <a:cs typeface="Arial" panose="020B0604020202020204" pitchFamily="34" charset="0"/>
              </a:rPr>
              <a:t>la baignoire avec une température spécifique et un débit </a:t>
            </a:r>
            <a:r>
              <a:rPr lang="fr-FR" sz="2400" dirty="0" smtClean="0">
                <a:cs typeface="Arial" panose="020B0604020202020204" pitchFamily="34" charset="0"/>
              </a:rPr>
              <a:t>spécifique.</a:t>
            </a:r>
            <a:endParaRPr lang="fr-FR" sz="2400" dirty="0">
              <a:cs typeface="Arial" panose="020B0604020202020204" pitchFamily="34" charset="0"/>
            </a:endParaRPr>
          </a:p>
          <a:p>
            <a:pPr marL="0" indent="0">
              <a:lnSpc>
                <a:spcPct val="150000"/>
              </a:lnSpc>
              <a:buNone/>
            </a:pPr>
            <a:r>
              <a:rPr lang="fr-FR" sz="2400" b="1" dirty="0">
                <a:cs typeface="Arial" panose="020B0604020202020204" pitchFamily="34" charset="0"/>
              </a:rPr>
              <a:t>Etape </a:t>
            </a:r>
            <a:r>
              <a:rPr lang="fr-FR" sz="2400" b="1" dirty="0" smtClean="0">
                <a:cs typeface="Arial" panose="020B0604020202020204" pitchFamily="34" charset="0"/>
              </a:rPr>
              <a:t>2</a:t>
            </a:r>
            <a:r>
              <a:rPr lang="fr-FR" sz="2400" dirty="0" smtClean="0">
                <a:cs typeface="Arial" panose="020B0604020202020204" pitchFamily="34" charset="0"/>
              </a:rPr>
              <a:t>: </a:t>
            </a:r>
            <a:r>
              <a:rPr lang="fr-FR" sz="2400" dirty="0">
                <a:cs typeface="Arial" panose="020B0604020202020204" pitchFamily="34" charset="0"/>
              </a:rPr>
              <a:t>Comment atteindre le but ?</a:t>
            </a:r>
          </a:p>
          <a:p>
            <a:pPr marL="631825" algn="just">
              <a:lnSpc>
                <a:spcPct val="100000"/>
              </a:lnSpc>
              <a:buFont typeface="Wingdings" panose="05000000000000000000" pitchFamily="2" charset="2"/>
              <a:buChar char="§"/>
            </a:pPr>
            <a:r>
              <a:rPr lang="fr-FR" sz="2400" dirty="0" smtClean="0">
                <a:cs typeface="Arial" panose="020B0604020202020204" pitchFamily="34" charset="0"/>
              </a:rPr>
              <a:t>en </a:t>
            </a:r>
            <a:r>
              <a:rPr lang="fr-FR" sz="2400" dirty="0">
                <a:cs typeface="Arial" panose="020B0604020202020204" pitchFamily="34" charset="0"/>
              </a:rPr>
              <a:t>tournant les 2 </a:t>
            </a:r>
            <a:r>
              <a:rPr lang="fr-FR" sz="2400" dirty="0" smtClean="0">
                <a:cs typeface="Arial" panose="020B0604020202020204" pitchFamily="34" charset="0"/>
              </a:rPr>
              <a:t>robinets.</a:t>
            </a:r>
            <a:endParaRPr lang="fr-FR" sz="2400" dirty="0">
              <a:cs typeface="Arial" panose="020B0604020202020204" pitchFamily="34" charset="0"/>
            </a:endParaRPr>
          </a:p>
          <a:p>
            <a:pPr marL="0" indent="0">
              <a:lnSpc>
                <a:spcPct val="160000"/>
              </a:lnSpc>
              <a:buNone/>
            </a:pPr>
            <a:r>
              <a:rPr lang="fr-FR" sz="2400" b="1" dirty="0">
                <a:cs typeface="Arial" panose="020B0604020202020204" pitchFamily="34" charset="0"/>
              </a:rPr>
              <a:t>Etape </a:t>
            </a:r>
            <a:r>
              <a:rPr lang="fr-FR" sz="2400" b="1" dirty="0" smtClean="0">
                <a:cs typeface="Arial" panose="020B0604020202020204" pitchFamily="34" charset="0"/>
              </a:rPr>
              <a:t>3</a:t>
            </a:r>
            <a:r>
              <a:rPr lang="fr-FR" sz="2400" dirty="0" smtClean="0">
                <a:cs typeface="Arial" panose="020B0604020202020204" pitchFamily="34" charset="0"/>
              </a:rPr>
              <a:t>: </a:t>
            </a:r>
            <a:r>
              <a:rPr lang="fr-FR" sz="2400" dirty="0">
                <a:cs typeface="Arial" panose="020B0604020202020204" pitchFamily="34" charset="0"/>
              </a:rPr>
              <a:t>Planification</a:t>
            </a:r>
          </a:p>
          <a:p>
            <a:pPr marL="631825" algn="just">
              <a:lnSpc>
                <a:spcPct val="100000"/>
              </a:lnSpc>
              <a:buFont typeface="Wingdings" panose="05000000000000000000" pitchFamily="2" charset="2"/>
              <a:buChar char="§"/>
            </a:pPr>
            <a:r>
              <a:rPr lang="fr-FR" sz="2400" dirty="0" smtClean="0">
                <a:cs typeface="Arial" panose="020B0604020202020204" pitchFamily="34" charset="0"/>
              </a:rPr>
              <a:t>tourner </a:t>
            </a:r>
            <a:r>
              <a:rPr lang="fr-FR" sz="2400" dirty="0">
                <a:cs typeface="Arial" panose="020B0604020202020204" pitchFamily="34" charset="0"/>
              </a:rPr>
              <a:t>le robinet d’eau chaude </a:t>
            </a:r>
            <a:r>
              <a:rPr lang="fr-FR" sz="2400" dirty="0" smtClean="0">
                <a:cs typeface="Arial" panose="020B0604020202020204" pitchFamily="34" charset="0"/>
              </a:rPr>
              <a:t>entièrement.</a:t>
            </a:r>
            <a:endParaRPr lang="fr-FR" sz="2400" dirty="0">
              <a:cs typeface="Arial" panose="020B0604020202020204" pitchFamily="34" charset="0"/>
            </a:endParaRPr>
          </a:p>
          <a:p>
            <a:pPr marL="631825" algn="just">
              <a:lnSpc>
                <a:spcPct val="100000"/>
              </a:lnSpc>
              <a:buFont typeface="Wingdings" panose="05000000000000000000" pitchFamily="2" charset="2"/>
              <a:buChar char="§"/>
            </a:pPr>
            <a:r>
              <a:rPr lang="fr-FR" sz="2400" dirty="0" smtClean="0">
                <a:cs typeface="Arial" panose="020B0604020202020204" pitchFamily="34" charset="0"/>
              </a:rPr>
              <a:t>tourner </a:t>
            </a:r>
            <a:r>
              <a:rPr lang="fr-FR" sz="2400" dirty="0">
                <a:cs typeface="Arial" panose="020B0604020202020204" pitchFamily="34" charset="0"/>
              </a:rPr>
              <a:t>le robinet d’eau froide pas à </a:t>
            </a:r>
            <a:r>
              <a:rPr lang="fr-FR" sz="2400" dirty="0" smtClean="0">
                <a:cs typeface="Arial" panose="020B0604020202020204" pitchFamily="34" charset="0"/>
              </a:rPr>
              <a:t>pas.</a:t>
            </a:r>
            <a:endParaRPr lang="fr-FR" sz="2400" dirty="0">
              <a:cs typeface="Arial" panose="020B0604020202020204" pitchFamily="34" charset="0"/>
            </a:endParaRPr>
          </a:p>
          <a:p>
            <a:pPr marL="0" indent="0">
              <a:lnSpc>
                <a:spcPct val="170000"/>
              </a:lnSpc>
              <a:buNone/>
            </a:pPr>
            <a:r>
              <a:rPr lang="fr-FR" sz="2400" b="1" dirty="0">
                <a:cs typeface="Arial" panose="020B0604020202020204" pitchFamily="34" charset="0"/>
              </a:rPr>
              <a:t>Etape 4: </a:t>
            </a:r>
            <a:r>
              <a:rPr lang="fr-FR" sz="2400" dirty="0">
                <a:cs typeface="Arial" panose="020B0604020202020204" pitchFamily="34" charset="0"/>
              </a:rPr>
              <a:t>exécuter les actions</a:t>
            </a:r>
          </a:p>
          <a:p>
            <a:pPr marL="403225" indent="0" algn="just">
              <a:lnSpc>
                <a:spcPct val="100000"/>
              </a:lnSpc>
              <a:buNone/>
            </a:pPr>
            <a:endParaRPr lang="fr-FR" sz="2400" dirty="0" smtClean="0">
              <a:cs typeface="Arial" panose="020B0604020202020204" pitchFamily="34" charset="0"/>
            </a:endParaRPr>
          </a:p>
        </p:txBody>
      </p:sp>
      <p:sp>
        <p:nvSpPr>
          <p:cNvPr id="4" name="Titre 1"/>
          <p:cNvSpPr txBox="1">
            <a:spLocks/>
          </p:cNvSpPr>
          <p:nvPr/>
        </p:nvSpPr>
        <p:spPr>
          <a:xfrm>
            <a:off x="998807" y="321741"/>
            <a:ext cx="4285887"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600" dirty="0">
                <a:solidFill>
                  <a:schemeClr val="bg1"/>
                </a:solidFill>
                <a:latin typeface="Stencil" panose="040409050D0802020404" pitchFamily="82" charset="0"/>
              </a:rPr>
              <a:t>Exemple du bain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48</a:t>
            </a:fld>
            <a:endParaRPr lang="fr-FR"/>
          </a:p>
        </p:txBody>
      </p:sp>
    </p:spTree>
    <p:extLst>
      <p:ext uri="{BB962C8B-B14F-4D97-AF65-F5344CB8AC3E}">
        <p14:creationId xmlns:p14="http://schemas.microsoft.com/office/powerpoint/2010/main" val="60862232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634" y="1492624"/>
            <a:ext cx="10515600" cy="5082988"/>
          </a:xfrm>
        </p:spPr>
        <p:txBody>
          <a:bodyPr>
            <a:noAutofit/>
          </a:bodyPr>
          <a:lstStyle/>
          <a:p>
            <a:pPr marL="0" indent="0">
              <a:lnSpc>
                <a:spcPct val="100000"/>
              </a:lnSpc>
              <a:buNone/>
            </a:pPr>
            <a:r>
              <a:rPr lang="fr-FR" sz="2400" b="1" dirty="0" smtClean="0">
                <a:cs typeface="Arial" panose="020B0604020202020204" pitchFamily="34" charset="0"/>
              </a:rPr>
              <a:t>Etape </a:t>
            </a:r>
            <a:r>
              <a:rPr lang="fr-FR" sz="2400" b="1" dirty="0">
                <a:cs typeface="Arial" panose="020B0604020202020204" pitchFamily="34" charset="0"/>
              </a:rPr>
              <a:t>5</a:t>
            </a:r>
            <a:r>
              <a:rPr lang="fr-FR" sz="2400" dirty="0">
                <a:cs typeface="Arial" panose="020B0604020202020204" pitchFamily="34" charset="0"/>
              </a:rPr>
              <a:t>: perception de l’état du système</a:t>
            </a:r>
          </a:p>
          <a:p>
            <a:pPr marL="631825" algn="just">
              <a:lnSpc>
                <a:spcPct val="100000"/>
              </a:lnSpc>
              <a:buFont typeface="Wingdings" panose="05000000000000000000" pitchFamily="2" charset="2"/>
              <a:buChar char="§"/>
            </a:pPr>
            <a:r>
              <a:rPr lang="fr-FR" sz="2400" dirty="0">
                <a:cs typeface="Arial" panose="020B0604020202020204" pitchFamily="34" charset="0"/>
              </a:rPr>
              <a:t>mettre la main dans la baignoire ou sous le robinet pour percevoir la température de l’eau</a:t>
            </a:r>
          </a:p>
          <a:p>
            <a:pPr marL="0" indent="0">
              <a:lnSpc>
                <a:spcPct val="100000"/>
              </a:lnSpc>
              <a:buNone/>
            </a:pPr>
            <a:r>
              <a:rPr lang="fr-FR" sz="2400" b="1" dirty="0">
                <a:cs typeface="Arial" panose="020B0604020202020204" pitchFamily="34" charset="0"/>
              </a:rPr>
              <a:t>Etape 6: </a:t>
            </a:r>
            <a:r>
              <a:rPr lang="fr-FR" sz="2400" dirty="0">
                <a:cs typeface="Arial" panose="020B0604020202020204" pitchFamily="34" charset="0"/>
              </a:rPr>
              <a:t>interprétation de l’état du système</a:t>
            </a:r>
          </a:p>
          <a:p>
            <a:pPr marL="631825" algn="just">
              <a:lnSpc>
                <a:spcPct val="100000"/>
              </a:lnSpc>
              <a:buFont typeface="Wingdings" panose="05000000000000000000" pitchFamily="2" charset="2"/>
              <a:buChar char="§"/>
            </a:pPr>
            <a:r>
              <a:rPr lang="fr-FR" sz="2400" dirty="0">
                <a:cs typeface="Arial" panose="020B0604020202020204" pitchFamily="34" charset="0"/>
              </a:rPr>
              <a:t>la température à une certaine température</a:t>
            </a:r>
          </a:p>
          <a:p>
            <a:pPr marL="0" indent="0">
              <a:lnSpc>
                <a:spcPct val="100000"/>
              </a:lnSpc>
              <a:buNone/>
            </a:pPr>
            <a:r>
              <a:rPr lang="fr-FR" sz="2400" b="1" dirty="0">
                <a:cs typeface="Arial" panose="020B0604020202020204" pitchFamily="34" charset="0"/>
              </a:rPr>
              <a:t>Etape </a:t>
            </a:r>
            <a:r>
              <a:rPr lang="fr-FR" sz="2400" b="1" dirty="0" smtClean="0">
                <a:cs typeface="Arial" panose="020B0604020202020204" pitchFamily="34" charset="0"/>
              </a:rPr>
              <a:t>7</a:t>
            </a:r>
            <a:r>
              <a:rPr lang="fr-FR" sz="2400" dirty="0" smtClean="0">
                <a:cs typeface="Arial" panose="020B0604020202020204" pitchFamily="34" charset="0"/>
              </a:rPr>
              <a:t>: </a:t>
            </a:r>
            <a:r>
              <a:rPr lang="fr-FR" sz="2400" dirty="0">
                <a:cs typeface="Arial" panose="020B0604020202020204" pitchFamily="34" charset="0"/>
              </a:rPr>
              <a:t>évaluer l’état du système par rapport au but (et peut-être redéfinir </a:t>
            </a:r>
            <a:r>
              <a:rPr lang="fr-FR" sz="2400" dirty="0" smtClean="0">
                <a:cs typeface="Arial" panose="020B0604020202020204" pitchFamily="34" charset="0"/>
              </a:rPr>
              <a:t>des intentions</a:t>
            </a:r>
            <a:r>
              <a:rPr lang="fr-FR" sz="2400" dirty="0">
                <a:cs typeface="Arial" panose="020B0604020202020204" pitchFamily="34" charset="0"/>
              </a:rPr>
              <a:t>)</a:t>
            </a:r>
          </a:p>
          <a:p>
            <a:pPr marL="631825" algn="just">
              <a:lnSpc>
                <a:spcPct val="100000"/>
              </a:lnSpc>
              <a:buFont typeface="Wingdings" panose="05000000000000000000" pitchFamily="2" charset="2"/>
              <a:buChar char="§"/>
            </a:pPr>
            <a:r>
              <a:rPr lang="fr-FR" sz="2400" dirty="0">
                <a:cs typeface="Arial" panose="020B0604020202020204" pitchFamily="34" charset="0"/>
              </a:rPr>
              <a:t>l’eau n’est pas assez chaude, ce n’est pas la température voulue</a:t>
            </a:r>
          </a:p>
          <a:p>
            <a:pPr marL="631825" algn="just">
              <a:lnSpc>
                <a:spcPct val="100000"/>
              </a:lnSpc>
              <a:buFont typeface="Wingdings" panose="05000000000000000000" pitchFamily="2" charset="2"/>
              <a:buChar char="§"/>
            </a:pPr>
            <a:r>
              <a:rPr lang="fr-FR" sz="2400" dirty="0">
                <a:cs typeface="Arial" panose="020B0604020202020204" pitchFamily="34" charset="0"/>
              </a:rPr>
              <a:t>en conséquence, je dois diminuer le débit d’eau froide</a:t>
            </a:r>
          </a:p>
        </p:txBody>
      </p:sp>
      <p:sp>
        <p:nvSpPr>
          <p:cNvPr id="4" name="Titre 1"/>
          <p:cNvSpPr txBox="1">
            <a:spLocks/>
          </p:cNvSpPr>
          <p:nvPr/>
        </p:nvSpPr>
        <p:spPr>
          <a:xfrm>
            <a:off x="998807" y="321741"/>
            <a:ext cx="4285887"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600" dirty="0">
                <a:solidFill>
                  <a:schemeClr val="bg1"/>
                </a:solidFill>
                <a:latin typeface="Stencil" panose="040409050D0802020404" pitchFamily="82" charset="0"/>
              </a:rPr>
              <a:t>Exemple du bain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49</a:t>
            </a:fld>
            <a:endParaRPr lang="fr-FR"/>
          </a:p>
        </p:txBody>
      </p:sp>
    </p:spTree>
    <p:extLst>
      <p:ext uri="{BB962C8B-B14F-4D97-AF65-F5344CB8AC3E}">
        <p14:creationId xmlns:p14="http://schemas.microsoft.com/office/powerpoint/2010/main" val="4072307073"/>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753032" y="2714625"/>
            <a:ext cx="5140325" cy="3511550"/>
          </a:xfrm>
        </p:spPr>
        <p:txBody>
          <a:bodyPr>
            <a:normAutofit/>
          </a:bodyPr>
          <a:lstStyle/>
          <a:p>
            <a:pPr marL="363538">
              <a:buFont typeface="Wingdings" panose="05000000000000000000" pitchFamily="2" charset="2"/>
              <a:buChar char="§"/>
            </a:pPr>
            <a:r>
              <a:rPr lang="fr-FR" sz="2000" dirty="0" smtClean="0"/>
              <a:t>Santé</a:t>
            </a:r>
          </a:p>
          <a:p>
            <a:pPr marL="363538">
              <a:buFont typeface="Wingdings" panose="05000000000000000000" pitchFamily="2" charset="2"/>
              <a:buChar char="§"/>
            </a:pPr>
            <a:r>
              <a:rPr lang="fr-FR" sz="2000" dirty="0" smtClean="0"/>
              <a:t>Sécurité </a:t>
            </a:r>
          </a:p>
          <a:p>
            <a:pPr marL="363538">
              <a:buFont typeface="Wingdings" panose="05000000000000000000" pitchFamily="2" charset="2"/>
              <a:buChar char="§"/>
            </a:pPr>
            <a:r>
              <a:rPr lang="fr-FR" sz="2000" dirty="0" smtClean="0"/>
              <a:t>Confort, facilité d’usage, satisfaction, plaisir </a:t>
            </a:r>
          </a:p>
          <a:p>
            <a:pPr marL="134938" indent="0">
              <a:buNone/>
            </a:pPr>
            <a:endParaRPr lang="fr-FR" sz="2000" dirty="0" smtClean="0"/>
          </a:p>
          <a:p>
            <a:pPr>
              <a:buClr>
                <a:schemeClr val="bg1"/>
              </a:buClr>
              <a:buFont typeface="Wingdings" panose="05000000000000000000" pitchFamily="2" charset="2"/>
              <a:buChar char=""/>
            </a:pPr>
            <a:r>
              <a:rPr lang="fr-FR" sz="2400" b="1" dirty="0" smtClean="0"/>
              <a:t>Comment concevoir des systèmes qui favorisent le développement de compétences </a:t>
            </a:r>
          </a:p>
          <a:p>
            <a:pPr marL="0" indent="0">
              <a:buNone/>
            </a:pPr>
            <a:endParaRPr lang="fr-FR" dirty="0"/>
          </a:p>
        </p:txBody>
      </p:sp>
      <p:pic>
        <p:nvPicPr>
          <p:cNvPr id="6" name="Image 5"/>
          <p:cNvPicPr>
            <a:picLocks noChangeAspect="1"/>
          </p:cNvPicPr>
          <p:nvPr/>
        </p:nvPicPr>
        <p:blipFill>
          <a:blip r:embed="rId2">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a:off x="5993806" y="1830363"/>
            <a:ext cx="174519" cy="4320000"/>
          </a:xfrm>
          <a:prstGeom prst="rect">
            <a:avLst/>
          </a:prstGeom>
        </p:spPr>
      </p:pic>
      <p:sp>
        <p:nvSpPr>
          <p:cNvPr id="7" name="Rectangle 6"/>
          <p:cNvSpPr/>
          <p:nvPr/>
        </p:nvSpPr>
        <p:spPr>
          <a:xfrm>
            <a:off x="6511719" y="2172438"/>
            <a:ext cx="5883480" cy="2082621"/>
          </a:xfrm>
          <a:prstGeom prst="rect">
            <a:avLst/>
          </a:prstGeom>
        </p:spPr>
        <p:txBody>
          <a:bodyPr wrap="square">
            <a:spAutoFit/>
          </a:bodyPr>
          <a:lstStyle/>
          <a:p>
            <a:endParaRPr lang="fr-FR" sz="2400" b="1" dirty="0">
              <a:latin typeface="Adobe Gothic Std B" panose="020B0800000000000000" pitchFamily="34" charset="-128"/>
              <a:ea typeface="Adobe Gothic Std B" panose="020B0800000000000000" pitchFamily="34" charset="-128"/>
              <a:cs typeface="Arial" panose="020B0604020202020204" pitchFamily="34" charset="0"/>
            </a:endParaRPr>
          </a:p>
          <a:p>
            <a:pPr marL="363538" indent="-228600">
              <a:lnSpc>
                <a:spcPct val="90000"/>
              </a:lnSpc>
              <a:spcBef>
                <a:spcPts val="1000"/>
              </a:spcBef>
              <a:buFont typeface="Wingdings" panose="05000000000000000000" pitchFamily="2" charset="2"/>
              <a:buChar char="§"/>
            </a:pPr>
            <a:r>
              <a:rPr lang="fr-FR" sz="2000" dirty="0"/>
              <a:t>Efficacité</a:t>
            </a:r>
          </a:p>
          <a:p>
            <a:pPr marL="363538" indent="-228600">
              <a:lnSpc>
                <a:spcPct val="90000"/>
              </a:lnSpc>
              <a:spcBef>
                <a:spcPts val="1000"/>
              </a:spcBef>
              <a:buFont typeface="Wingdings" panose="05000000000000000000" pitchFamily="2" charset="2"/>
              <a:buChar char="§"/>
            </a:pPr>
            <a:r>
              <a:rPr lang="fr-FR" sz="2000" dirty="0"/>
              <a:t>Productivité</a:t>
            </a:r>
          </a:p>
          <a:p>
            <a:pPr marL="363538" indent="-228600">
              <a:lnSpc>
                <a:spcPct val="90000"/>
              </a:lnSpc>
              <a:spcBef>
                <a:spcPts val="1000"/>
              </a:spcBef>
              <a:buFont typeface="Wingdings" panose="05000000000000000000" pitchFamily="2" charset="2"/>
              <a:buChar char="§"/>
            </a:pPr>
            <a:r>
              <a:rPr lang="fr-FR" sz="2000" dirty="0"/>
              <a:t>Fiabilité</a:t>
            </a:r>
          </a:p>
          <a:p>
            <a:pPr marL="363538" indent="-228600">
              <a:lnSpc>
                <a:spcPct val="90000"/>
              </a:lnSpc>
              <a:spcBef>
                <a:spcPts val="1000"/>
              </a:spcBef>
              <a:buFont typeface="Wingdings" panose="05000000000000000000" pitchFamily="2" charset="2"/>
              <a:buChar char="§"/>
            </a:pPr>
            <a:r>
              <a:rPr lang="fr-FR" sz="2000" dirty="0" smtClean="0"/>
              <a:t>Qualité</a:t>
            </a:r>
            <a:endParaRPr lang="fr-FR" sz="2000" dirty="0"/>
          </a:p>
        </p:txBody>
      </p:sp>
      <p:sp>
        <p:nvSpPr>
          <p:cNvPr id="2" name="Rectangle 1"/>
          <p:cNvSpPr/>
          <p:nvPr/>
        </p:nvSpPr>
        <p:spPr>
          <a:xfrm>
            <a:off x="625687" y="2083924"/>
            <a:ext cx="5054589" cy="461665"/>
          </a:xfrm>
          <a:prstGeom prst="rect">
            <a:avLst/>
          </a:prstGeom>
        </p:spPr>
        <p:txBody>
          <a:bodyPr wrap="none">
            <a:spAutoFit/>
          </a:bodyPr>
          <a:lstStyle/>
          <a:p>
            <a:r>
              <a:rPr lang="fr-FR" sz="2400" b="1" dirty="0">
                <a:latin typeface="Adobe Gothic Std B" panose="020B0800000000000000" pitchFamily="34" charset="-128"/>
                <a:ea typeface="Adobe Gothic Std B" panose="020B0800000000000000" pitchFamily="34" charset="-128"/>
                <a:cs typeface="Arial" panose="020B0604020202020204" pitchFamily="34" charset="0"/>
              </a:rPr>
              <a:t>Objectifs centrés sur les personnes</a:t>
            </a:r>
          </a:p>
        </p:txBody>
      </p:sp>
      <p:sp>
        <p:nvSpPr>
          <p:cNvPr id="8" name="Rectangle 7"/>
          <p:cNvSpPr/>
          <p:nvPr/>
        </p:nvSpPr>
        <p:spPr>
          <a:xfrm>
            <a:off x="6366087" y="2109324"/>
            <a:ext cx="5274201" cy="461665"/>
          </a:xfrm>
          <a:prstGeom prst="rect">
            <a:avLst/>
          </a:prstGeom>
        </p:spPr>
        <p:txBody>
          <a:bodyPr wrap="none">
            <a:spAutoFit/>
          </a:bodyPr>
          <a:lstStyle/>
          <a:p>
            <a:r>
              <a:rPr lang="fr-FR" sz="2400" b="1" dirty="0">
                <a:latin typeface="Adobe Gothic Std B" panose="020B0800000000000000" pitchFamily="34" charset="-128"/>
                <a:ea typeface="Adobe Gothic Std B" panose="020B0800000000000000" pitchFamily="34" charset="-128"/>
                <a:cs typeface="Arial" panose="020B0604020202020204" pitchFamily="34" charset="0"/>
              </a:rPr>
              <a:t>Objectifs centrés sur la </a:t>
            </a:r>
            <a:r>
              <a:rPr lang="fr-FR" sz="2400" b="1" dirty="0" smtClean="0">
                <a:latin typeface="Adobe Gothic Std B" panose="020B0800000000000000" pitchFamily="34" charset="-128"/>
                <a:ea typeface="Adobe Gothic Std B" panose="020B0800000000000000" pitchFamily="34" charset="-128"/>
                <a:cs typeface="Arial" panose="020B0604020202020204" pitchFamily="34" charset="0"/>
              </a:rPr>
              <a:t>performance</a:t>
            </a:r>
            <a:endParaRPr lang="fr-FR" sz="2400" b="1" dirty="0">
              <a:latin typeface="Adobe Gothic Std B" panose="020B0800000000000000" pitchFamily="34" charset="-128"/>
              <a:ea typeface="Adobe Gothic Std B" panose="020B0800000000000000" pitchFamily="34" charset="-128"/>
              <a:cs typeface="Arial" panose="020B0604020202020204" pitchFamily="34" charset="0"/>
            </a:endParaRPr>
          </a:p>
        </p:txBody>
      </p:sp>
      <p:sp>
        <p:nvSpPr>
          <p:cNvPr id="12" name="Rectangle 11"/>
          <p:cNvSpPr/>
          <p:nvPr/>
        </p:nvSpPr>
        <p:spPr>
          <a:xfrm>
            <a:off x="5368720" y="266304"/>
            <a:ext cx="1942863" cy="830997"/>
          </a:xfrm>
          <a:prstGeom prst="rect">
            <a:avLst/>
          </a:prstGeom>
        </p:spPr>
        <p:txBody>
          <a:bodyPr wrap="square">
            <a:spAutoFit/>
          </a:bodyPr>
          <a:lstStyle/>
          <a:p>
            <a:pPr algn="r"/>
            <a:r>
              <a:rPr lang="fr-FR" sz="2400" dirty="0">
                <a:solidFill>
                  <a:schemeClr val="bg1"/>
                </a:solidFill>
                <a:latin typeface="Aharoni" panose="02010803020104030203" pitchFamily="2" charset="-79"/>
                <a:cs typeface="Aharoni" panose="02010803020104030203" pitchFamily="2" charset="-79"/>
              </a:rPr>
              <a:t>Objectifs de l’ergonomie</a:t>
            </a:r>
          </a:p>
        </p:txBody>
      </p:sp>
      <p:sp>
        <p:nvSpPr>
          <p:cNvPr id="15" name="Titre 1"/>
          <p:cNvSpPr txBox="1">
            <a:spLocks/>
          </p:cNvSpPr>
          <p:nvPr/>
        </p:nvSpPr>
        <p:spPr>
          <a:xfrm>
            <a:off x="943719" y="255820"/>
            <a:ext cx="4273739" cy="8413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smtClean="0">
                <a:solidFill>
                  <a:schemeClr val="bg1"/>
                </a:solidFill>
                <a:latin typeface="Stencil" panose="040409050D0802020404" pitchFamily="82" charset="0"/>
              </a:rPr>
              <a:t>INTRODUCTION</a:t>
            </a:r>
            <a:endParaRPr lang="fr-FR" sz="3600" dirty="0">
              <a:solidFill>
                <a:schemeClr val="bg1"/>
              </a:solidFill>
              <a:latin typeface="Stencil" panose="040409050D0802020404" pitchFamily="82" charset="0"/>
            </a:endParaRPr>
          </a:p>
        </p:txBody>
      </p:sp>
      <p:sp>
        <p:nvSpPr>
          <p:cNvPr id="4" name="Espace réservé du numéro de diapositive 3"/>
          <p:cNvSpPr>
            <a:spLocks noGrp="1"/>
          </p:cNvSpPr>
          <p:nvPr>
            <p:ph type="sldNum" sz="quarter" idx="12"/>
          </p:nvPr>
        </p:nvSpPr>
        <p:spPr/>
        <p:txBody>
          <a:bodyPr/>
          <a:lstStyle/>
          <a:p>
            <a:fld id="{6759CEAF-9298-40F5-843A-399772D46C8E}" type="slidenum">
              <a:rPr lang="fr-FR" smtClean="0"/>
              <a:t>5</a:t>
            </a:fld>
            <a:endParaRPr lang="fr-FR"/>
          </a:p>
        </p:txBody>
      </p:sp>
    </p:spTree>
    <p:extLst>
      <p:ext uri="{BB962C8B-B14F-4D97-AF65-F5344CB8AC3E}">
        <p14:creationId xmlns:p14="http://schemas.microsoft.com/office/powerpoint/2010/main" val="294388316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left)">
                                      <p:cBhvr>
                                        <p:cTn id="8" dur="500"/>
                                        <p:tgtEl>
                                          <p:spTgt spid="12"/>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750"/>
                                        <p:tgtEl>
                                          <p:spTgt spid="8"/>
                                        </p:tgtEl>
                                      </p:cBhvr>
                                    </p:animEffect>
                                    <p:anim calcmode="lin" valueType="num">
                                      <p:cBhvr>
                                        <p:cTn id="18" dur="750" fill="hold"/>
                                        <p:tgtEl>
                                          <p:spTgt spid="8"/>
                                        </p:tgtEl>
                                        <p:attrNameLst>
                                          <p:attrName>ppt_x</p:attrName>
                                        </p:attrNameLst>
                                      </p:cBhvr>
                                      <p:tavLst>
                                        <p:tav tm="0">
                                          <p:val>
                                            <p:strVal val="#ppt_x"/>
                                          </p:val>
                                        </p:tav>
                                        <p:tav tm="100000">
                                          <p:val>
                                            <p:strVal val="#ppt_x"/>
                                          </p:val>
                                        </p:tav>
                                      </p:tavLst>
                                    </p:anim>
                                    <p:anim calcmode="lin" valueType="num">
                                      <p:cBhvr>
                                        <p:cTn id="19" dur="75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250"/>
                            </p:stCondLst>
                            <p:childTnLst>
                              <p:par>
                                <p:cTn id="21" presetID="22" presetClass="entr" presetSubtype="1" fill="hold" nodeType="afterEffect">
                                  <p:stCondLst>
                                    <p:cond delay="25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250"/>
                                        <p:tgtEl>
                                          <p:spTgt spid="6"/>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Effect transition="in" filter="fade">
                                      <p:cBhvr>
                                        <p:cTn id="27" dur="500"/>
                                        <p:tgtEl>
                                          <p:spTgt spid="3">
                                            <p:txEl>
                                              <p:pRg st="0" end="0"/>
                                            </p:txEl>
                                          </p:spTgt>
                                        </p:tgtEl>
                                      </p:cBhvr>
                                    </p:animEffect>
                                  </p:childTnLst>
                                </p:cTn>
                              </p:par>
                            </p:childTnLst>
                          </p:cTn>
                        </p:par>
                        <p:par>
                          <p:cTn id="28" fill="hold">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500"/>
                                        <p:tgtEl>
                                          <p:spTgt spid="3">
                                            <p:txEl>
                                              <p:pRg st="1" end="1"/>
                                            </p:txEl>
                                          </p:spTgt>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Effect transition="in" filter="fade">
                                      <p:cBhvr>
                                        <p:cTn id="35" dur="500"/>
                                        <p:tgtEl>
                                          <p:spTgt spid="3">
                                            <p:txEl>
                                              <p:pRg st="2" end="2"/>
                                            </p:txEl>
                                          </p:spTgt>
                                        </p:tgtEl>
                                      </p:cBhvr>
                                    </p:animEffect>
                                  </p:childTnLst>
                                </p:cTn>
                              </p:par>
                            </p:childTnLst>
                          </p:cTn>
                        </p:par>
                        <p:par>
                          <p:cTn id="36" fill="hold">
                            <p:stCondLst>
                              <p:cond delay="3250"/>
                            </p:stCondLst>
                            <p:childTnLst>
                              <p:par>
                                <p:cTn id="37" presetID="10" presetClass="entr" presetSubtype="0" fill="hold" grpId="0" nodeType="after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500"/>
                                        <p:tgtEl>
                                          <p:spTgt spid="3">
                                            <p:txEl>
                                              <p:pRg st="4" end="4"/>
                                            </p:txEl>
                                          </p:spTgt>
                                        </p:tgtEl>
                                      </p:cBhvr>
                                    </p:animEffect>
                                  </p:childTnLst>
                                </p:cTn>
                              </p:par>
                            </p:childTnLst>
                          </p:cTn>
                        </p:par>
                        <p:par>
                          <p:cTn id="40" fill="hold">
                            <p:stCondLst>
                              <p:cond delay="3750"/>
                            </p:stCondLst>
                            <p:childTnLst>
                              <p:par>
                                <p:cTn id="41" presetID="10" presetClass="entr" presetSubtype="0" fill="hold" grpId="0" nodeType="after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fade">
                                      <p:cBhvr>
                                        <p:cTn id="43" dur="500"/>
                                        <p:tgtEl>
                                          <p:spTgt spid="7">
                                            <p:txEl>
                                              <p:pRg st="1" end="1"/>
                                            </p:txEl>
                                          </p:spTgt>
                                        </p:tgtEl>
                                      </p:cBhvr>
                                    </p:animEffect>
                                  </p:childTnLst>
                                </p:cTn>
                              </p:par>
                            </p:childTnLst>
                          </p:cTn>
                        </p:par>
                        <p:par>
                          <p:cTn id="44" fill="hold">
                            <p:stCondLst>
                              <p:cond delay="4250"/>
                            </p:stCondLst>
                            <p:childTnLst>
                              <p:par>
                                <p:cTn id="45" presetID="10" presetClass="entr" presetSubtype="0" fill="hold" grpId="0" nodeType="after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par>
                          <p:cTn id="48" fill="hold">
                            <p:stCondLst>
                              <p:cond delay="4750"/>
                            </p:stCondLst>
                            <p:childTnLst>
                              <p:par>
                                <p:cTn id="49" presetID="10" presetClass="entr" presetSubtype="0" fill="hold" grpId="0" nodeType="afterEffect">
                                  <p:stCondLst>
                                    <p:cond delay="0"/>
                                  </p:stCondLst>
                                  <p:childTnLst>
                                    <p:set>
                                      <p:cBhvr>
                                        <p:cTn id="50" dur="1" fill="hold">
                                          <p:stCondLst>
                                            <p:cond delay="0"/>
                                          </p:stCondLst>
                                        </p:cTn>
                                        <p:tgtEl>
                                          <p:spTgt spid="7">
                                            <p:txEl>
                                              <p:pRg st="3" end="3"/>
                                            </p:txEl>
                                          </p:spTgt>
                                        </p:tgtEl>
                                        <p:attrNameLst>
                                          <p:attrName>style.visibility</p:attrName>
                                        </p:attrNameLst>
                                      </p:cBhvr>
                                      <p:to>
                                        <p:strVal val="visible"/>
                                      </p:to>
                                    </p:set>
                                    <p:animEffect transition="in" filter="fade">
                                      <p:cBhvr>
                                        <p:cTn id="51" dur="500"/>
                                        <p:tgtEl>
                                          <p:spTgt spid="7">
                                            <p:txEl>
                                              <p:pRg st="3" end="3"/>
                                            </p:txEl>
                                          </p:spTgt>
                                        </p:tgtEl>
                                      </p:cBhvr>
                                    </p:animEffect>
                                  </p:childTnLst>
                                </p:cTn>
                              </p:par>
                            </p:childTnLst>
                          </p:cTn>
                        </p:par>
                        <p:par>
                          <p:cTn id="52" fill="hold">
                            <p:stCondLst>
                              <p:cond delay="5250"/>
                            </p:stCondLst>
                            <p:childTnLst>
                              <p:par>
                                <p:cTn id="53" presetID="10" presetClass="entr" presetSubtype="0" fill="hold" grpId="0" nodeType="afterEffect">
                                  <p:stCondLst>
                                    <p:cond delay="0"/>
                                  </p:stCondLst>
                                  <p:childTnLst>
                                    <p:set>
                                      <p:cBhvr>
                                        <p:cTn id="54" dur="1" fill="hold">
                                          <p:stCondLst>
                                            <p:cond delay="0"/>
                                          </p:stCondLst>
                                        </p:cTn>
                                        <p:tgtEl>
                                          <p:spTgt spid="7">
                                            <p:txEl>
                                              <p:pRg st="4" end="4"/>
                                            </p:txEl>
                                          </p:spTgt>
                                        </p:tgtEl>
                                        <p:attrNameLst>
                                          <p:attrName>style.visibility</p:attrName>
                                        </p:attrNameLst>
                                      </p:cBhvr>
                                      <p:to>
                                        <p:strVal val="visible"/>
                                      </p:to>
                                    </p:set>
                                    <p:animEffect transition="in" filter="fade">
                                      <p:cBhvr>
                                        <p:cTn id="55"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2" grpId="0"/>
      <p:bldP spid="8"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634" y="2139390"/>
            <a:ext cx="10515600" cy="4351338"/>
          </a:xfrm>
        </p:spPr>
        <p:txBody>
          <a:bodyPr>
            <a:normAutofit/>
          </a:bodyPr>
          <a:lstStyle/>
          <a:p>
            <a:pPr marL="0" indent="0">
              <a:lnSpc>
                <a:spcPct val="150000"/>
              </a:lnSpc>
              <a:buNone/>
            </a:pPr>
            <a:r>
              <a:rPr lang="fr-FR" sz="2400" dirty="0">
                <a:cs typeface="Arial" panose="020B0604020202020204" pitchFamily="34" charset="0"/>
              </a:rPr>
              <a:t>Pour atteindre le but, il est nécessaire </a:t>
            </a:r>
            <a:r>
              <a:rPr lang="fr-FR" sz="2400" dirty="0" smtClean="0">
                <a:cs typeface="Arial" panose="020B0604020202020204" pitchFamily="34" charset="0"/>
              </a:rPr>
              <a:t>de faire </a:t>
            </a:r>
            <a:r>
              <a:rPr lang="fr-FR" sz="2400" dirty="0">
                <a:cs typeface="Arial" panose="020B0604020202020204" pitchFamily="34" charset="0"/>
              </a:rPr>
              <a:t>les 7 étapes plusieurs fois !!!</a:t>
            </a:r>
          </a:p>
          <a:p>
            <a:pPr marL="631825" algn="just">
              <a:lnSpc>
                <a:spcPct val="100000"/>
              </a:lnSpc>
              <a:buFont typeface="Wingdings" panose="05000000000000000000" pitchFamily="2" charset="2"/>
              <a:buChar char="§"/>
            </a:pPr>
            <a:r>
              <a:rPr lang="fr-FR" sz="2400" dirty="0" err="1">
                <a:cs typeface="Arial" panose="020B0604020202020204" pitchFamily="34" charset="0"/>
              </a:rPr>
              <a:t>e</a:t>
            </a:r>
            <a:r>
              <a:rPr lang="fr-FR" sz="2400" dirty="0" err="1" smtClean="0">
                <a:cs typeface="Arial" panose="020B0604020202020204" pitchFamily="34" charset="0"/>
              </a:rPr>
              <a:t>valuer</a:t>
            </a:r>
            <a:r>
              <a:rPr lang="fr-FR" sz="2400" dirty="0" smtClean="0">
                <a:cs typeface="Arial" panose="020B0604020202020204" pitchFamily="34" charset="0"/>
              </a:rPr>
              <a:t> </a:t>
            </a:r>
            <a:r>
              <a:rPr lang="fr-FR" sz="2400" dirty="0">
                <a:cs typeface="Arial" panose="020B0604020202020204" pitchFamily="34" charset="0"/>
              </a:rPr>
              <a:t>l’état du système et planifier </a:t>
            </a:r>
            <a:r>
              <a:rPr lang="fr-FR" sz="2400" dirty="0" smtClean="0">
                <a:cs typeface="Arial" panose="020B0604020202020204" pitchFamily="34" charset="0"/>
              </a:rPr>
              <a:t>d’autres actions</a:t>
            </a:r>
            <a:endParaRPr lang="fr-FR" sz="2400" dirty="0">
              <a:cs typeface="Arial" panose="020B0604020202020204" pitchFamily="34" charset="0"/>
            </a:endParaRPr>
          </a:p>
          <a:p>
            <a:pPr marL="1076325" indent="-174625" algn="just">
              <a:lnSpc>
                <a:spcPct val="100000"/>
              </a:lnSpc>
              <a:buFont typeface="Calibri" panose="020F0502020204030204" pitchFamily="34" charset="0"/>
              <a:buChar char="-"/>
            </a:pPr>
            <a:r>
              <a:rPr lang="fr-FR" sz="2400" dirty="0" smtClean="0">
                <a:cs typeface="Arial" panose="020B0604020202020204" pitchFamily="34" charset="0"/>
              </a:rPr>
              <a:t>C’est </a:t>
            </a:r>
            <a:r>
              <a:rPr lang="fr-FR" sz="2400" dirty="0">
                <a:cs typeface="Arial" panose="020B0604020202020204" pitchFamily="34" charset="0"/>
              </a:rPr>
              <a:t>trop chaud</a:t>
            </a:r>
          </a:p>
          <a:p>
            <a:pPr marL="1076325" indent="-174625" algn="just">
              <a:lnSpc>
                <a:spcPct val="100000"/>
              </a:lnSpc>
              <a:buFont typeface="Calibri" panose="020F0502020204030204" pitchFamily="34" charset="0"/>
              <a:buChar char="-"/>
            </a:pPr>
            <a:r>
              <a:rPr lang="fr-FR" sz="2400" dirty="0" smtClean="0">
                <a:cs typeface="Arial" panose="020B0604020202020204" pitchFamily="34" charset="0"/>
              </a:rPr>
              <a:t>C’est </a:t>
            </a:r>
            <a:r>
              <a:rPr lang="fr-FR" sz="2400" dirty="0">
                <a:cs typeface="Arial" panose="020B0604020202020204" pitchFamily="34" charset="0"/>
              </a:rPr>
              <a:t>trop froid</a:t>
            </a:r>
          </a:p>
          <a:p>
            <a:pPr marL="1076325" indent="-174625" algn="just">
              <a:lnSpc>
                <a:spcPct val="100000"/>
              </a:lnSpc>
              <a:buFont typeface="Calibri" panose="020F0502020204030204" pitchFamily="34" charset="0"/>
              <a:buChar char="-"/>
            </a:pPr>
            <a:r>
              <a:rPr lang="fr-FR" sz="2400" dirty="0" smtClean="0">
                <a:cs typeface="Arial" panose="020B0604020202020204" pitchFamily="34" charset="0"/>
              </a:rPr>
              <a:t>Le </a:t>
            </a:r>
            <a:r>
              <a:rPr lang="fr-FR" sz="2400" dirty="0">
                <a:cs typeface="Arial" panose="020B0604020202020204" pitchFamily="34" charset="0"/>
              </a:rPr>
              <a:t>débit n’est pas suffisant</a:t>
            </a:r>
          </a:p>
          <a:p>
            <a:pPr marL="1076325" indent="-174625" algn="just">
              <a:lnSpc>
                <a:spcPct val="100000"/>
              </a:lnSpc>
              <a:buFont typeface="Calibri" panose="020F0502020204030204" pitchFamily="34" charset="0"/>
              <a:buChar char="-"/>
            </a:pPr>
            <a:r>
              <a:rPr lang="fr-FR" sz="2400" dirty="0">
                <a:cs typeface="Arial" panose="020B0604020202020204" pitchFamily="34" charset="0"/>
              </a:rPr>
              <a:t>e</a:t>
            </a:r>
            <a:r>
              <a:rPr lang="fr-FR" sz="2400" dirty="0" smtClean="0">
                <a:cs typeface="Arial" panose="020B0604020202020204" pitchFamily="34" charset="0"/>
              </a:rPr>
              <a:t>tc</a:t>
            </a:r>
            <a:r>
              <a:rPr lang="fr-FR" sz="2400" dirty="0">
                <a:cs typeface="Arial" panose="020B0604020202020204" pitchFamily="34" charset="0"/>
              </a:rPr>
              <a:t>.</a:t>
            </a:r>
          </a:p>
        </p:txBody>
      </p:sp>
      <p:sp>
        <p:nvSpPr>
          <p:cNvPr id="4" name="Titre 1"/>
          <p:cNvSpPr txBox="1">
            <a:spLocks/>
          </p:cNvSpPr>
          <p:nvPr/>
        </p:nvSpPr>
        <p:spPr>
          <a:xfrm>
            <a:off x="998807" y="321741"/>
            <a:ext cx="4285887"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600" dirty="0">
                <a:solidFill>
                  <a:schemeClr val="bg1"/>
                </a:solidFill>
                <a:latin typeface="Stencil" panose="040409050D0802020404" pitchFamily="82" charset="0"/>
              </a:rPr>
              <a:t>Exemple du bain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50</a:t>
            </a:fld>
            <a:endParaRPr lang="fr-FR"/>
          </a:p>
        </p:txBody>
      </p:sp>
    </p:spTree>
    <p:extLst>
      <p:ext uri="{BB962C8B-B14F-4D97-AF65-F5344CB8AC3E}">
        <p14:creationId xmlns:p14="http://schemas.microsoft.com/office/powerpoint/2010/main" val="928113598"/>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98634" y="1691154"/>
            <a:ext cx="10515600" cy="4351338"/>
          </a:xfrm>
        </p:spPr>
        <p:txBody>
          <a:bodyPr>
            <a:normAutofit/>
          </a:bodyPr>
          <a:lstStyle/>
          <a:p>
            <a:pPr marL="0" indent="0">
              <a:lnSpc>
                <a:spcPct val="160000"/>
              </a:lnSpc>
              <a:buNone/>
            </a:pPr>
            <a:r>
              <a:rPr lang="fr-FR" sz="2400" b="1" dirty="0">
                <a:cs typeface="Arial" panose="020B0604020202020204" pitchFamily="34" charset="0"/>
              </a:rPr>
              <a:t>Problèmes rencontrés par </a:t>
            </a:r>
            <a:r>
              <a:rPr lang="fr-FR" sz="2400" b="1" dirty="0" smtClean="0">
                <a:cs typeface="Arial" panose="020B0604020202020204" pitchFamily="34" charset="0"/>
              </a:rPr>
              <a:t>l’utilisateur :</a:t>
            </a:r>
            <a:endParaRPr lang="fr-FR" sz="2400" b="1" dirty="0">
              <a:cs typeface="Arial" panose="020B0604020202020204" pitchFamily="34" charset="0"/>
            </a:endParaRPr>
          </a:p>
          <a:p>
            <a:pPr marL="631825" algn="just">
              <a:lnSpc>
                <a:spcPct val="110000"/>
              </a:lnSpc>
              <a:buFont typeface="Wingdings" panose="05000000000000000000" pitchFamily="2" charset="2"/>
              <a:buChar char="§"/>
            </a:pPr>
            <a:r>
              <a:rPr lang="fr-FR" sz="2600" dirty="0" smtClean="0">
                <a:cs typeface="Arial" panose="020B0604020202020204" pitchFamily="34" charset="0"/>
              </a:rPr>
              <a:t>correspondance </a:t>
            </a:r>
            <a:r>
              <a:rPr lang="fr-FR" sz="2600" dirty="0">
                <a:cs typeface="Arial" panose="020B0604020202020204" pitchFamily="34" charset="0"/>
              </a:rPr>
              <a:t>entre variable physique </a:t>
            </a:r>
            <a:r>
              <a:rPr lang="fr-FR" sz="2600" dirty="0" smtClean="0">
                <a:cs typeface="Arial" panose="020B0604020202020204" pitchFamily="34" charset="0"/>
              </a:rPr>
              <a:t>et dispositif </a:t>
            </a:r>
            <a:r>
              <a:rPr lang="fr-FR" sz="2600" dirty="0">
                <a:cs typeface="Arial" panose="020B0604020202020204" pitchFamily="34" charset="0"/>
              </a:rPr>
              <a:t>physique</a:t>
            </a:r>
          </a:p>
          <a:p>
            <a:pPr marL="1076325" indent="-174625" algn="just">
              <a:lnSpc>
                <a:spcPct val="100000"/>
              </a:lnSpc>
              <a:buFont typeface="Calibri" panose="020F0502020204030204" pitchFamily="34" charset="0"/>
              <a:buChar char="-"/>
            </a:pPr>
            <a:r>
              <a:rPr lang="fr-FR" sz="2400" dirty="0" smtClean="0">
                <a:cs typeface="Arial" panose="020B0604020202020204" pitchFamily="34" charset="0"/>
              </a:rPr>
              <a:t>quel </a:t>
            </a:r>
            <a:r>
              <a:rPr lang="fr-FR" sz="2400" dirty="0">
                <a:cs typeface="Arial" panose="020B0604020202020204" pitchFamily="34" charset="0"/>
              </a:rPr>
              <a:t>robinet dispense </a:t>
            </a:r>
            <a:r>
              <a:rPr lang="fr-FR" sz="2400" dirty="0" smtClean="0">
                <a:cs typeface="Arial" panose="020B0604020202020204" pitchFamily="34" charset="0"/>
              </a:rPr>
              <a:t>l’eau </a:t>
            </a:r>
            <a:r>
              <a:rPr lang="fr-FR" sz="2400" dirty="0">
                <a:cs typeface="Arial" panose="020B0604020202020204" pitchFamily="34" charset="0"/>
              </a:rPr>
              <a:t>froide ?</a:t>
            </a:r>
          </a:p>
          <a:p>
            <a:pPr marL="1076325" indent="-174625" algn="just">
              <a:lnSpc>
                <a:spcPct val="100000"/>
              </a:lnSpc>
              <a:buFont typeface="Calibri" panose="020F0502020204030204" pitchFamily="34" charset="0"/>
              <a:buChar char="-"/>
            </a:pPr>
            <a:r>
              <a:rPr lang="fr-FR" sz="2400" dirty="0">
                <a:cs typeface="Arial" panose="020B0604020202020204" pitchFamily="34" charset="0"/>
              </a:rPr>
              <a:t>c</a:t>
            </a:r>
            <a:r>
              <a:rPr lang="fr-FR" sz="2400" dirty="0" smtClean="0">
                <a:cs typeface="Arial" panose="020B0604020202020204" pitchFamily="34" charset="0"/>
              </a:rPr>
              <a:t>omment </a:t>
            </a:r>
            <a:r>
              <a:rPr lang="fr-FR" sz="2400" dirty="0">
                <a:cs typeface="Arial" panose="020B0604020202020204" pitchFamily="34" charset="0"/>
              </a:rPr>
              <a:t>faire varier le débit (dans quel sens tourner ?)</a:t>
            </a:r>
          </a:p>
          <a:p>
            <a:pPr>
              <a:buFont typeface="Wingdings" panose="05000000000000000000" pitchFamily="2" charset="2"/>
              <a:buChar char="§"/>
            </a:pPr>
            <a:r>
              <a:rPr lang="fr-FR" sz="2600" dirty="0">
                <a:cs typeface="Arial" panose="020B0604020202020204" pitchFamily="34" charset="0"/>
              </a:rPr>
              <a:t>L'inadéquation des relations entre les variables physiques et les variables psychologiques.</a:t>
            </a:r>
          </a:p>
          <a:p>
            <a:pPr marL="1076325" indent="-174625" algn="just">
              <a:lnSpc>
                <a:spcPct val="100000"/>
              </a:lnSpc>
              <a:buFont typeface="Calibri" panose="020F0502020204030204" pitchFamily="34" charset="0"/>
              <a:buChar char="-"/>
            </a:pPr>
            <a:r>
              <a:rPr lang="fr-FR" sz="2400" dirty="0" smtClean="0">
                <a:cs typeface="Arial" panose="020B0604020202020204" pitchFamily="34" charset="0"/>
              </a:rPr>
              <a:t>refroidir </a:t>
            </a:r>
            <a:r>
              <a:rPr lang="fr-FR" sz="2400" dirty="0">
                <a:cs typeface="Arial" panose="020B0604020202020204" pitchFamily="34" charset="0"/>
              </a:rPr>
              <a:t>le bain tout en gardant le débit ?</a:t>
            </a:r>
          </a:p>
          <a:p>
            <a:pPr marL="1076325" indent="-174625" algn="just">
              <a:lnSpc>
                <a:spcPct val="100000"/>
              </a:lnSpc>
              <a:buFont typeface="Calibri" panose="020F0502020204030204" pitchFamily="34" charset="0"/>
              <a:buChar char="-"/>
            </a:pPr>
            <a:r>
              <a:rPr lang="fr-FR" sz="2400" dirty="0" smtClean="0">
                <a:cs typeface="Arial" panose="020B0604020202020204" pitchFamily="34" charset="0"/>
              </a:rPr>
              <a:t>diminuer </a:t>
            </a:r>
            <a:r>
              <a:rPr lang="fr-FR" sz="2400" dirty="0">
                <a:cs typeface="Arial" panose="020B0604020202020204" pitchFamily="34" charset="0"/>
              </a:rPr>
              <a:t>le débit en gardant la température constante ?</a:t>
            </a:r>
          </a:p>
        </p:txBody>
      </p:sp>
      <p:sp>
        <p:nvSpPr>
          <p:cNvPr id="4" name="Titre 1"/>
          <p:cNvSpPr txBox="1">
            <a:spLocks/>
          </p:cNvSpPr>
          <p:nvPr/>
        </p:nvSpPr>
        <p:spPr>
          <a:xfrm>
            <a:off x="998807" y="321741"/>
            <a:ext cx="4285887"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600" dirty="0">
                <a:solidFill>
                  <a:schemeClr val="bg1"/>
                </a:solidFill>
                <a:latin typeface="Stencil" panose="040409050D0802020404" pitchFamily="82" charset="0"/>
              </a:rPr>
              <a:t>Exemple du bain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51</a:t>
            </a:fld>
            <a:endParaRPr lang="fr-FR"/>
          </a:p>
        </p:txBody>
      </p:sp>
    </p:spTree>
    <p:extLst>
      <p:ext uri="{BB962C8B-B14F-4D97-AF65-F5344CB8AC3E}">
        <p14:creationId xmlns:p14="http://schemas.microsoft.com/office/powerpoint/2010/main" val="2900441312"/>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lnSpc>
                <a:spcPct val="160000"/>
              </a:lnSpc>
              <a:buNone/>
            </a:pPr>
            <a:r>
              <a:rPr lang="fr-FR" sz="2400" dirty="0">
                <a:cs typeface="Arial" panose="020B0604020202020204" pitchFamily="34" charset="0"/>
              </a:rPr>
              <a:t>Évaluation du résultat :</a:t>
            </a:r>
          </a:p>
          <a:p>
            <a:pPr marL="631825" algn="just">
              <a:lnSpc>
                <a:spcPct val="110000"/>
              </a:lnSpc>
              <a:buFont typeface="Wingdings" panose="05000000000000000000" pitchFamily="2" charset="2"/>
              <a:buChar char="§"/>
            </a:pPr>
            <a:r>
              <a:rPr lang="fr-FR" sz="2600" dirty="0" smtClean="0">
                <a:cs typeface="Arial" panose="020B0604020202020204" pitchFamily="34" charset="0"/>
              </a:rPr>
              <a:t>évaluer </a:t>
            </a:r>
            <a:r>
              <a:rPr lang="fr-FR" sz="2600" dirty="0">
                <a:cs typeface="Arial" panose="020B0604020202020204" pitchFamily="34" charset="0"/>
              </a:rPr>
              <a:t>la valeur du débit</a:t>
            </a:r>
          </a:p>
          <a:p>
            <a:pPr marL="631825" algn="just">
              <a:lnSpc>
                <a:spcPct val="110000"/>
              </a:lnSpc>
              <a:buFont typeface="Wingdings" panose="05000000000000000000" pitchFamily="2" charset="2"/>
              <a:buChar char="§"/>
            </a:pPr>
            <a:r>
              <a:rPr lang="fr-FR" sz="2600" dirty="0" smtClean="0">
                <a:cs typeface="Arial" panose="020B0604020202020204" pitchFamily="34" charset="0"/>
              </a:rPr>
              <a:t>évaluer </a:t>
            </a:r>
            <a:r>
              <a:rPr lang="fr-FR" sz="2600" dirty="0">
                <a:cs typeface="Arial" panose="020B0604020202020204" pitchFamily="34" charset="0"/>
              </a:rPr>
              <a:t>la valeur de la température</a:t>
            </a:r>
          </a:p>
          <a:p>
            <a:pPr marL="1789113" indent="0">
              <a:buNone/>
            </a:pPr>
            <a:r>
              <a:rPr lang="fr-FR" dirty="0"/>
              <a:t>Problème avec la réalisation de la tâche</a:t>
            </a:r>
          </a:p>
          <a:p>
            <a:pPr marL="1789113" indent="0">
              <a:buNone/>
            </a:pPr>
            <a:r>
              <a:rPr lang="fr-FR" dirty="0"/>
              <a:t>Le dispositif physique du bain n ’est </a:t>
            </a:r>
            <a:r>
              <a:rPr lang="fr-FR" dirty="0" smtClean="0"/>
              <a:t>pas adapté</a:t>
            </a:r>
            <a:r>
              <a:rPr lang="fr-FR" dirty="0"/>
              <a:t>, il est orienté </a:t>
            </a:r>
            <a:r>
              <a:rPr lang="fr-FR" dirty="0" smtClean="0"/>
              <a:t>système mais </a:t>
            </a:r>
            <a:r>
              <a:rPr lang="fr-FR" dirty="0"/>
              <a:t>pas utilisateur</a:t>
            </a:r>
          </a:p>
        </p:txBody>
      </p:sp>
      <p:sp>
        <p:nvSpPr>
          <p:cNvPr id="4" name="Flèche droite 3"/>
          <p:cNvSpPr/>
          <p:nvPr/>
        </p:nvSpPr>
        <p:spPr>
          <a:xfrm>
            <a:off x="1647265" y="3728869"/>
            <a:ext cx="978408" cy="365760"/>
          </a:xfrm>
          <a:prstGeom prst="rightArrow">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droite 4"/>
          <p:cNvSpPr/>
          <p:nvPr/>
        </p:nvSpPr>
        <p:spPr>
          <a:xfrm>
            <a:off x="1672665" y="4262269"/>
            <a:ext cx="978408" cy="365760"/>
          </a:xfrm>
          <a:prstGeom prst="rightArrow">
            <a:avLst/>
          </a:prstGeom>
          <a:solidFill>
            <a:schemeClr val="tx2">
              <a:lumMod val="5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a:spLocks/>
          </p:cNvSpPr>
          <p:nvPr/>
        </p:nvSpPr>
        <p:spPr>
          <a:xfrm>
            <a:off x="998807" y="321741"/>
            <a:ext cx="4285887"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600" dirty="0">
                <a:solidFill>
                  <a:schemeClr val="bg1"/>
                </a:solidFill>
                <a:latin typeface="Stencil" panose="040409050D0802020404" pitchFamily="82" charset="0"/>
              </a:rPr>
              <a:t>Exemple du bain</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52</a:t>
            </a:fld>
            <a:endParaRPr lang="fr-FR"/>
          </a:p>
        </p:txBody>
      </p:sp>
    </p:spTree>
    <p:extLst>
      <p:ext uri="{BB962C8B-B14F-4D97-AF65-F5344CB8AC3E}">
        <p14:creationId xmlns:p14="http://schemas.microsoft.com/office/powerpoint/2010/main" val="47752320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1869663" y="2162628"/>
            <a:ext cx="7912965" cy="30625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6600" dirty="0" smtClean="0">
                <a:solidFill>
                  <a:schemeClr val="bg1"/>
                </a:solidFill>
                <a:latin typeface="Stencil" panose="040409050D0802020404" pitchFamily="82" charset="0"/>
              </a:rPr>
              <a:t>Merci de </a:t>
            </a:r>
          </a:p>
          <a:p>
            <a:pPr algn="ctr">
              <a:lnSpc>
                <a:spcPct val="100000"/>
              </a:lnSpc>
            </a:pPr>
            <a:r>
              <a:rPr lang="fr-FR" sz="6600" dirty="0" smtClean="0">
                <a:solidFill>
                  <a:schemeClr val="bg1"/>
                </a:solidFill>
                <a:latin typeface="Stencil" panose="040409050D0802020404" pitchFamily="82" charset="0"/>
              </a:rPr>
              <a:t>votre </a:t>
            </a:r>
          </a:p>
          <a:p>
            <a:pPr algn="r">
              <a:lnSpc>
                <a:spcPct val="100000"/>
              </a:lnSpc>
            </a:pPr>
            <a:r>
              <a:rPr lang="fr-FR" sz="6600" dirty="0" smtClean="0">
                <a:solidFill>
                  <a:schemeClr val="bg1"/>
                </a:solidFill>
                <a:latin typeface="Stencil" panose="040409050D0802020404" pitchFamily="82" charset="0"/>
              </a:rPr>
              <a:t>attention</a:t>
            </a:r>
            <a:endParaRPr lang="fr-FR" sz="6600" dirty="0">
              <a:solidFill>
                <a:schemeClr val="bg1"/>
              </a:solidFill>
              <a:latin typeface="Stencil" panose="040409050D0802020404" pitchFamily="82" charset="0"/>
            </a:endParaRPr>
          </a:p>
        </p:txBody>
      </p:sp>
      <p:sp>
        <p:nvSpPr>
          <p:cNvPr id="8" name="Espace réservé du numéro de diapositive 7"/>
          <p:cNvSpPr>
            <a:spLocks noGrp="1"/>
          </p:cNvSpPr>
          <p:nvPr>
            <p:ph type="sldNum" sz="quarter" idx="12"/>
          </p:nvPr>
        </p:nvSpPr>
        <p:spPr/>
        <p:txBody>
          <a:bodyPr/>
          <a:lstStyle/>
          <a:p>
            <a:fld id="{6759CEAF-9298-40F5-843A-399772D46C8E}" type="slidenum">
              <a:rPr lang="fr-FR" smtClean="0"/>
              <a:t>53</a:t>
            </a:fld>
            <a:endParaRPr lang="fr-FR"/>
          </a:p>
        </p:txBody>
      </p:sp>
    </p:spTree>
    <p:extLst>
      <p:ext uri="{BB962C8B-B14F-4D97-AF65-F5344CB8AC3E}">
        <p14:creationId xmlns:p14="http://schemas.microsoft.com/office/powerpoint/2010/main" val="99386078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txBox="1">
            <a:spLocks/>
          </p:cNvSpPr>
          <p:nvPr/>
        </p:nvSpPr>
        <p:spPr>
          <a:xfrm>
            <a:off x="998807" y="321741"/>
            <a:ext cx="4285887"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fr-FR" sz="3600" dirty="0" smtClean="0">
                <a:solidFill>
                  <a:schemeClr val="bg1"/>
                </a:solidFill>
                <a:latin typeface="Stencil" panose="040409050D0802020404" pitchFamily="82" charset="0"/>
              </a:rPr>
              <a:t>Références</a:t>
            </a:r>
            <a:endParaRPr lang="fr-FR" sz="3600" dirty="0">
              <a:solidFill>
                <a:schemeClr val="bg1"/>
              </a:solidFill>
              <a:latin typeface="Stencil" panose="040409050D0802020404" pitchFamily="82" charset="0"/>
            </a:endParaRPr>
          </a:p>
        </p:txBody>
      </p:sp>
      <p:sp>
        <p:nvSpPr>
          <p:cNvPr id="6" name="Espace réservé du contenu 2"/>
          <p:cNvSpPr>
            <a:spLocks noGrp="1"/>
          </p:cNvSpPr>
          <p:nvPr>
            <p:ph idx="1"/>
          </p:nvPr>
        </p:nvSpPr>
        <p:spPr>
          <a:xfrm>
            <a:off x="838200" y="1985282"/>
            <a:ext cx="10515600" cy="3675289"/>
          </a:xfrm>
        </p:spPr>
        <p:txBody>
          <a:bodyPr/>
          <a:lstStyle/>
          <a:p>
            <a:pPr marL="631825" algn="just">
              <a:lnSpc>
                <a:spcPct val="110000"/>
              </a:lnSpc>
              <a:buFont typeface="Wingdings" panose="05000000000000000000" pitchFamily="2" charset="2"/>
              <a:buChar char="§"/>
            </a:pPr>
            <a:r>
              <a:rPr lang="fr-FR" sz="2400" b="1" dirty="0" err="1" smtClean="0">
                <a:cs typeface="Arial" panose="020B0604020202020204" pitchFamily="34" charset="0"/>
              </a:rPr>
              <a:t>wikipédia</a:t>
            </a:r>
            <a:endParaRPr lang="fr-FR" sz="2400" b="1" dirty="0">
              <a:cs typeface="Arial" panose="020B0604020202020204" pitchFamily="34" charset="0"/>
            </a:endParaRPr>
          </a:p>
          <a:p>
            <a:pPr marL="631825" algn="just">
              <a:lnSpc>
                <a:spcPct val="110000"/>
              </a:lnSpc>
              <a:buFont typeface="Wingdings" panose="05000000000000000000" pitchFamily="2" charset="2"/>
              <a:buChar char="§"/>
            </a:pPr>
            <a:r>
              <a:rPr lang="fr-FR" sz="2400" b="1" dirty="0" smtClean="0">
                <a:cs typeface="Arial" panose="020B0604020202020204" pitchFamily="34" charset="0"/>
              </a:rPr>
              <a:t>GOMS - Lorin </a:t>
            </a:r>
            <a:r>
              <a:rPr lang="fr-FR" sz="2400" b="1" dirty="0" err="1" smtClean="0">
                <a:cs typeface="Arial" panose="020B0604020202020204" pitchFamily="34" charset="0"/>
              </a:rPr>
              <a:t>Hochstein</a:t>
            </a:r>
            <a:endParaRPr lang="fr-FR" sz="2400" b="1" dirty="0">
              <a:cs typeface="Arial" panose="020B0604020202020204" pitchFamily="34" charset="0"/>
            </a:endParaRPr>
          </a:p>
          <a:p>
            <a:pPr marL="403225" indent="496888" algn="just">
              <a:lnSpc>
                <a:spcPct val="110000"/>
              </a:lnSpc>
              <a:buNone/>
            </a:pPr>
            <a:r>
              <a:rPr lang="fr-FR" sz="1800" dirty="0" smtClean="0">
                <a:cs typeface="Arial" panose="020B0604020202020204" pitchFamily="34" charset="0"/>
              </a:rPr>
              <a:t>http</a:t>
            </a:r>
            <a:r>
              <a:rPr lang="fr-FR" sz="1800" dirty="0">
                <a:cs typeface="Arial" panose="020B0604020202020204" pitchFamily="34" charset="0"/>
              </a:rPr>
              <a:t>://</a:t>
            </a:r>
            <a:r>
              <a:rPr lang="fr-FR" sz="1800" dirty="0" smtClean="0">
                <a:cs typeface="Arial" panose="020B0604020202020204" pitchFamily="34" charset="0"/>
              </a:rPr>
              <a:t>www.cs.umd.edu/class/fall2002/cmsc838s/tichi/printer/goms.html</a:t>
            </a:r>
          </a:p>
          <a:p>
            <a:pPr marL="631825" algn="just">
              <a:lnSpc>
                <a:spcPct val="110000"/>
              </a:lnSpc>
              <a:buFont typeface="Wingdings" panose="05000000000000000000" pitchFamily="2" charset="2"/>
              <a:buChar char="§"/>
            </a:pPr>
            <a:r>
              <a:rPr lang="fr-FR" sz="2400" b="1" dirty="0">
                <a:cs typeface="Arial" panose="020B0604020202020204" pitchFamily="34" charset="0"/>
              </a:rPr>
              <a:t>La psychologie cognitive - L’encyclopédie</a:t>
            </a:r>
          </a:p>
          <a:p>
            <a:pPr marL="403225" indent="496888" algn="just">
              <a:lnSpc>
                <a:spcPct val="110000"/>
              </a:lnSpc>
              <a:buNone/>
            </a:pPr>
            <a:r>
              <a:rPr lang="fr-FR" sz="1800" dirty="0">
                <a:cs typeface="Arial" panose="020B0604020202020204" pitchFamily="34" charset="0"/>
              </a:rPr>
              <a:t>http://le-cercle-psy.scienceshumaines.com/domaine/Psychologie_cognitive</a:t>
            </a:r>
          </a:p>
          <a:p>
            <a:pPr marL="631825" algn="just">
              <a:lnSpc>
                <a:spcPct val="110000"/>
              </a:lnSpc>
              <a:buFont typeface="Wingdings" panose="05000000000000000000" pitchFamily="2" charset="2"/>
              <a:buChar char="§"/>
            </a:pPr>
            <a:r>
              <a:rPr lang="fr-FR" sz="2400" b="1" dirty="0">
                <a:cs typeface="Arial" panose="020B0604020202020204" pitchFamily="34" charset="0"/>
              </a:rPr>
              <a:t>Modèles GOMS et KEYSTROKE </a:t>
            </a:r>
            <a:r>
              <a:rPr lang="fr-FR" sz="2400" b="1" dirty="0" smtClean="0">
                <a:cs typeface="Arial" panose="020B0604020202020204" pitchFamily="34" charset="0"/>
              </a:rPr>
              <a:t>- livre </a:t>
            </a:r>
            <a:r>
              <a:rPr lang="fr-FR" sz="2400" b="1" dirty="0">
                <a:cs typeface="Arial" panose="020B0604020202020204" pitchFamily="34" charset="0"/>
              </a:rPr>
              <a:t>de </a:t>
            </a:r>
            <a:r>
              <a:rPr lang="fr-FR" sz="2400" b="1" dirty="0" smtClean="0">
                <a:cs typeface="Arial" panose="020B0604020202020204" pitchFamily="34" charset="0"/>
              </a:rPr>
              <a:t>J</a:t>
            </a:r>
            <a:r>
              <a:rPr lang="fr-FR" sz="2400" b="1" dirty="0">
                <a:cs typeface="Arial" panose="020B0604020202020204" pitchFamily="34" charset="0"/>
              </a:rPr>
              <a:t>. </a:t>
            </a:r>
            <a:r>
              <a:rPr lang="fr-FR" sz="2400" b="1" dirty="0" err="1" smtClean="0">
                <a:cs typeface="Arial" panose="020B0604020202020204" pitchFamily="34" charset="0"/>
              </a:rPr>
              <a:t>Coutaz</a:t>
            </a:r>
            <a:endParaRPr lang="fr-FR" sz="2400" b="1" dirty="0" smtClean="0">
              <a:cs typeface="Arial" panose="020B0604020202020204" pitchFamily="34" charset="0"/>
            </a:endParaRPr>
          </a:p>
          <a:p>
            <a:pPr marL="403225" indent="496888" algn="just">
              <a:lnSpc>
                <a:spcPct val="110000"/>
              </a:lnSpc>
              <a:buNone/>
            </a:pPr>
            <a:r>
              <a:rPr lang="fr-FR" sz="1800" dirty="0">
                <a:cs typeface="Arial" panose="020B0604020202020204" pitchFamily="34" charset="0"/>
              </a:rPr>
              <a:t>http://</a:t>
            </a:r>
            <a:r>
              <a:rPr lang="fr-FR" sz="1800" dirty="0" smtClean="0">
                <a:cs typeface="Arial" panose="020B0604020202020204" pitchFamily="34" charset="0"/>
              </a:rPr>
              <a:t>iihm.imag.fr/nigay/ENSEIG/RICM5/IHM/Chap2-GomsKestroke.pdf</a:t>
            </a:r>
            <a:endParaRPr lang="fr-FR" sz="1800" dirty="0">
              <a:cs typeface="Arial" panose="020B0604020202020204" pitchFamily="34" charset="0"/>
            </a:endParaRPr>
          </a:p>
        </p:txBody>
      </p:sp>
      <p:sp>
        <p:nvSpPr>
          <p:cNvPr id="7" name="Espace réservé du numéro de diapositive 6"/>
          <p:cNvSpPr>
            <a:spLocks noGrp="1"/>
          </p:cNvSpPr>
          <p:nvPr>
            <p:ph type="sldNum" sz="quarter" idx="12"/>
          </p:nvPr>
        </p:nvSpPr>
        <p:spPr/>
        <p:txBody>
          <a:bodyPr/>
          <a:lstStyle/>
          <a:p>
            <a:fld id="{6759CEAF-9298-40F5-843A-399772D46C8E}" type="slidenum">
              <a:rPr lang="fr-FR" smtClean="0"/>
              <a:t>54</a:t>
            </a:fld>
            <a:endParaRPr lang="fr-FR"/>
          </a:p>
        </p:txBody>
      </p:sp>
    </p:spTree>
    <p:extLst>
      <p:ext uri="{BB962C8B-B14F-4D97-AF65-F5344CB8AC3E}">
        <p14:creationId xmlns:p14="http://schemas.microsoft.com/office/powerpoint/2010/main" val="2667724154"/>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p:cNvPicPr>
            <a:picLocks noChangeAspect="1"/>
          </p:cNvPicPr>
          <p:nvPr/>
        </p:nvPicPr>
        <p:blipFill>
          <a:blip r:embed="rId3">
            <a:duotone>
              <a:prstClr val="black"/>
              <a:schemeClr val="accent1">
                <a:lumMod val="50000"/>
                <a:tint val="45000"/>
                <a:satMod val="400000"/>
              </a:schemeClr>
            </a:duotone>
            <a:extLst>
              <a:ext uri="{28A0092B-C50C-407E-A947-70E740481C1C}">
                <a14:useLocalDpi xmlns:a14="http://schemas.microsoft.com/office/drawing/2010/main" val="0"/>
              </a:ext>
            </a:extLst>
          </a:blip>
          <a:stretch>
            <a:fillRect/>
          </a:stretch>
        </p:blipFill>
        <p:spPr>
          <a:xfrm rot="-3600000">
            <a:off x="6159087" y="-818640"/>
            <a:ext cx="155980" cy="9025549"/>
          </a:xfrm>
          <a:prstGeom prst="rect">
            <a:avLst/>
          </a:prstGeom>
        </p:spPr>
      </p:pic>
      <p:sp>
        <p:nvSpPr>
          <p:cNvPr id="16" name="AutoShape 17"/>
          <p:cNvSpPr>
            <a:spLocks noChangeAspect="1" noChangeArrowheads="1"/>
          </p:cNvSpPr>
          <p:nvPr/>
        </p:nvSpPr>
        <p:spPr bwMode="auto">
          <a:xfrm rot="8100000" flipH="1">
            <a:off x="3900086" y="4699382"/>
            <a:ext cx="923484" cy="361472"/>
          </a:xfrm>
          <a:prstGeom prst="rightArrow">
            <a:avLst>
              <a:gd name="adj1" fmla="val 50000"/>
              <a:gd name="adj2" fmla="val 89982"/>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3" name="Image 22"/>
          <p:cNvPicPr>
            <a:picLocks noChangeAspect="1"/>
          </p:cNvPicPr>
          <p:nvPr/>
        </p:nvPicPr>
        <p:blipFill rotWithShape="1">
          <a:blip r:embed="rId4">
            <a:duotone>
              <a:schemeClr val="bg2">
                <a:shade val="45000"/>
                <a:satMod val="135000"/>
              </a:schemeClr>
              <a:prstClr val="white"/>
            </a:duotone>
          </a:blip>
          <a:srcRect l="14259" t="14360" r="15543" b="13889"/>
          <a:stretch/>
        </p:blipFill>
        <p:spPr>
          <a:xfrm>
            <a:off x="478289" y="3531043"/>
            <a:ext cx="1962163" cy="948439"/>
          </a:xfrm>
          <a:prstGeom prst="rect">
            <a:avLst/>
          </a:prstGeom>
        </p:spPr>
      </p:pic>
      <p:sp>
        <p:nvSpPr>
          <p:cNvPr id="24" name="Rectangle 23"/>
          <p:cNvSpPr/>
          <p:nvPr/>
        </p:nvSpPr>
        <p:spPr>
          <a:xfrm>
            <a:off x="653346" y="3682098"/>
            <a:ext cx="1619289" cy="646331"/>
          </a:xfrm>
          <a:prstGeom prst="rect">
            <a:avLst/>
          </a:prstGeom>
        </p:spPr>
        <p:txBody>
          <a:bodyPr wrap="none">
            <a:spAutoFit/>
          </a:bodyPr>
          <a:lstStyle/>
          <a:p>
            <a:pPr algn="ctr"/>
            <a:r>
              <a:rPr lang="fr-FR" altLang="fr-FR" b="1" dirty="0"/>
              <a:t>Développeur / </a:t>
            </a:r>
          </a:p>
          <a:p>
            <a:pPr algn="ctr"/>
            <a:r>
              <a:rPr lang="fr-FR" altLang="fr-FR" b="1" dirty="0"/>
              <a:t>Utilisateur</a:t>
            </a:r>
          </a:p>
        </p:txBody>
      </p:sp>
      <p:pic>
        <p:nvPicPr>
          <p:cNvPr id="28" name="Image 27"/>
          <p:cNvPicPr>
            <a:picLocks noChangeAspect="1"/>
          </p:cNvPicPr>
          <p:nvPr/>
        </p:nvPicPr>
        <p:blipFill rotWithShape="1">
          <a:blip r:embed="rId4">
            <a:duotone>
              <a:schemeClr val="bg2">
                <a:shade val="45000"/>
                <a:satMod val="135000"/>
              </a:schemeClr>
              <a:prstClr val="white"/>
            </a:duotone>
          </a:blip>
          <a:srcRect l="14259" t="14360" r="15543" b="13889"/>
          <a:stretch/>
        </p:blipFill>
        <p:spPr>
          <a:xfrm>
            <a:off x="2405934" y="5249598"/>
            <a:ext cx="1745592" cy="768466"/>
          </a:xfrm>
          <a:prstGeom prst="rect">
            <a:avLst/>
          </a:prstGeom>
        </p:spPr>
      </p:pic>
      <p:sp>
        <p:nvSpPr>
          <p:cNvPr id="29" name="Rectangle 28"/>
          <p:cNvSpPr/>
          <p:nvPr/>
        </p:nvSpPr>
        <p:spPr>
          <a:xfrm>
            <a:off x="2771220" y="5425805"/>
            <a:ext cx="1015021" cy="369332"/>
          </a:xfrm>
          <a:prstGeom prst="rect">
            <a:avLst/>
          </a:prstGeom>
        </p:spPr>
        <p:txBody>
          <a:bodyPr wrap="none">
            <a:spAutoFit/>
          </a:bodyPr>
          <a:lstStyle/>
          <a:p>
            <a:pPr algn="ctr"/>
            <a:r>
              <a:rPr lang="fr-FR" altLang="fr-FR" b="1" dirty="0"/>
              <a:t>Machine</a:t>
            </a:r>
            <a:endParaRPr lang="fr-FR" altLang="fr-FR" sz="2000" b="1" dirty="0"/>
          </a:p>
        </p:txBody>
      </p:sp>
      <p:pic>
        <p:nvPicPr>
          <p:cNvPr id="38" name="Image 37"/>
          <p:cNvPicPr>
            <a:picLocks noChangeAspect="1"/>
          </p:cNvPicPr>
          <p:nvPr/>
        </p:nvPicPr>
        <p:blipFill rotWithShape="1">
          <a:blip r:embed="rId4">
            <a:duotone>
              <a:schemeClr val="bg2">
                <a:shade val="45000"/>
                <a:satMod val="135000"/>
              </a:schemeClr>
              <a:prstClr val="white"/>
            </a:duotone>
          </a:blip>
          <a:srcRect l="14259" t="14360" r="15543" b="13889"/>
          <a:stretch/>
        </p:blipFill>
        <p:spPr>
          <a:xfrm>
            <a:off x="4114600" y="3558695"/>
            <a:ext cx="1962163" cy="948439"/>
          </a:xfrm>
          <a:prstGeom prst="rect">
            <a:avLst/>
          </a:prstGeom>
        </p:spPr>
      </p:pic>
      <p:sp>
        <p:nvSpPr>
          <p:cNvPr id="39" name="Rectangle 38"/>
          <p:cNvSpPr/>
          <p:nvPr/>
        </p:nvSpPr>
        <p:spPr>
          <a:xfrm>
            <a:off x="4289657" y="3709750"/>
            <a:ext cx="1619289" cy="646331"/>
          </a:xfrm>
          <a:prstGeom prst="rect">
            <a:avLst/>
          </a:prstGeom>
        </p:spPr>
        <p:txBody>
          <a:bodyPr wrap="none">
            <a:spAutoFit/>
          </a:bodyPr>
          <a:lstStyle/>
          <a:p>
            <a:pPr algn="ctr"/>
            <a:r>
              <a:rPr lang="fr-FR" altLang="fr-FR" b="1" dirty="0"/>
              <a:t>Développeur / </a:t>
            </a:r>
          </a:p>
          <a:p>
            <a:pPr algn="ctr"/>
            <a:r>
              <a:rPr lang="fr-FR" altLang="fr-FR" b="1" dirty="0"/>
              <a:t>Utilisateur</a:t>
            </a:r>
          </a:p>
        </p:txBody>
      </p:sp>
      <p:sp>
        <p:nvSpPr>
          <p:cNvPr id="40" name="AutoShape 8"/>
          <p:cNvSpPr>
            <a:spLocks noChangeAspect="1" noChangeArrowheads="1"/>
          </p:cNvSpPr>
          <p:nvPr/>
        </p:nvSpPr>
        <p:spPr bwMode="auto">
          <a:xfrm>
            <a:off x="2647526" y="3751713"/>
            <a:ext cx="1260000" cy="285441"/>
          </a:xfrm>
          <a:prstGeom prst="rightArrow">
            <a:avLst>
              <a:gd name="adj1" fmla="val 50000"/>
              <a:gd name="adj2" fmla="val 149085"/>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1" name="AutoShape 8"/>
          <p:cNvSpPr>
            <a:spLocks noChangeAspect="1" noChangeArrowheads="1"/>
          </p:cNvSpPr>
          <p:nvPr/>
        </p:nvSpPr>
        <p:spPr bwMode="auto">
          <a:xfrm rot="10800000">
            <a:off x="2647526" y="4070640"/>
            <a:ext cx="1260000" cy="285441"/>
          </a:xfrm>
          <a:prstGeom prst="rightArrow">
            <a:avLst>
              <a:gd name="adj1" fmla="val 50000"/>
              <a:gd name="adj2" fmla="val 149085"/>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2" name="AutoShape 17"/>
          <p:cNvSpPr>
            <a:spLocks noChangeAspect="1" noChangeArrowheads="1"/>
          </p:cNvSpPr>
          <p:nvPr/>
        </p:nvSpPr>
        <p:spPr bwMode="auto">
          <a:xfrm rot="2700000" flipH="1">
            <a:off x="1739667" y="4694214"/>
            <a:ext cx="923484" cy="361472"/>
          </a:xfrm>
          <a:prstGeom prst="rightArrow">
            <a:avLst>
              <a:gd name="adj1" fmla="val 50000"/>
              <a:gd name="adj2" fmla="val 89982"/>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43" name="AutoShape 17"/>
          <p:cNvSpPr>
            <a:spLocks noChangeAspect="1" noChangeArrowheads="1"/>
          </p:cNvSpPr>
          <p:nvPr/>
        </p:nvSpPr>
        <p:spPr bwMode="auto">
          <a:xfrm rot="8100000" flipH="1">
            <a:off x="9076743" y="2862740"/>
            <a:ext cx="923484" cy="361472"/>
          </a:xfrm>
          <a:prstGeom prst="rightArrow">
            <a:avLst>
              <a:gd name="adj1" fmla="val 50000"/>
              <a:gd name="adj2" fmla="val 89982"/>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44" name="Image 43"/>
          <p:cNvPicPr>
            <a:picLocks noChangeAspect="1"/>
          </p:cNvPicPr>
          <p:nvPr/>
        </p:nvPicPr>
        <p:blipFill rotWithShape="1">
          <a:blip r:embed="rId4">
            <a:duotone>
              <a:schemeClr val="bg2">
                <a:shade val="45000"/>
                <a:satMod val="135000"/>
              </a:schemeClr>
              <a:prstClr val="white"/>
            </a:duotone>
          </a:blip>
          <a:srcRect l="14259" t="14360" r="15543" b="13889"/>
          <a:stretch/>
        </p:blipFill>
        <p:spPr>
          <a:xfrm>
            <a:off x="5654946" y="1784737"/>
            <a:ext cx="1962163" cy="819870"/>
          </a:xfrm>
          <a:prstGeom prst="rect">
            <a:avLst/>
          </a:prstGeom>
        </p:spPr>
      </p:pic>
      <p:sp>
        <p:nvSpPr>
          <p:cNvPr id="45" name="Rectangle 44"/>
          <p:cNvSpPr/>
          <p:nvPr/>
        </p:nvSpPr>
        <p:spPr>
          <a:xfrm>
            <a:off x="5902524" y="1973234"/>
            <a:ext cx="1467005" cy="369332"/>
          </a:xfrm>
          <a:prstGeom prst="rect">
            <a:avLst/>
          </a:prstGeom>
        </p:spPr>
        <p:txBody>
          <a:bodyPr wrap="none">
            <a:spAutoFit/>
          </a:bodyPr>
          <a:lstStyle/>
          <a:p>
            <a:pPr algn="ctr"/>
            <a:r>
              <a:rPr lang="fr-FR" altLang="fr-FR" b="1" dirty="0" smtClean="0"/>
              <a:t>Développeur</a:t>
            </a:r>
            <a:endParaRPr lang="fr-FR" altLang="fr-FR" b="1" dirty="0"/>
          </a:p>
        </p:txBody>
      </p:sp>
      <p:pic>
        <p:nvPicPr>
          <p:cNvPr id="46" name="Image 45"/>
          <p:cNvPicPr>
            <a:picLocks noChangeAspect="1"/>
          </p:cNvPicPr>
          <p:nvPr/>
        </p:nvPicPr>
        <p:blipFill rotWithShape="1">
          <a:blip r:embed="rId4">
            <a:duotone>
              <a:schemeClr val="bg2">
                <a:shade val="45000"/>
                <a:satMod val="135000"/>
              </a:schemeClr>
              <a:prstClr val="white"/>
            </a:duotone>
          </a:blip>
          <a:srcRect l="14259" t="14360" r="15543" b="13889"/>
          <a:stretch/>
        </p:blipFill>
        <p:spPr>
          <a:xfrm>
            <a:off x="7582591" y="3412956"/>
            <a:ext cx="1745592" cy="768466"/>
          </a:xfrm>
          <a:prstGeom prst="rect">
            <a:avLst/>
          </a:prstGeom>
        </p:spPr>
      </p:pic>
      <p:sp>
        <p:nvSpPr>
          <p:cNvPr id="47" name="Rectangle 46"/>
          <p:cNvSpPr/>
          <p:nvPr/>
        </p:nvSpPr>
        <p:spPr>
          <a:xfrm>
            <a:off x="7947877" y="3589163"/>
            <a:ext cx="1015021" cy="369332"/>
          </a:xfrm>
          <a:prstGeom prst="rect">
            <a:avLst/>
          </a:prstGeom>
        </p:spPr>
        <p:txBody>
          <a:bodyPr wrap="none">
            <a:spAutoFit/>
          </a:bodyPr>
          <a:lstStyle/>
          <a:p>
            <a:pPr algn="ctr"/>
            <a:r>
              <a:rPr lang="fr-FR" altLang="fr-FR" b="1" dirty="0"/>
              <a:t>Machine</a:t>
            </a:r>
            <a:endParaRPr lang="fr-FR" altLang="fr-FR" sz="2000" b="1" dirty="0"/>
          </a:p>
        </p:txBody>
      </p:sp>
      <p:pic>
        <p:nvPicPr>
          <p:cNvPr id="48" name="Image 47"/>
          <p:cNvPicPr>
            <a:picLocks noChangeAspect="1"/>
          </p:cNvPicPr>
          <p:nvPr/>
        </p:nvPicPr>
        <p:blipFill rotWithShape="1">
          <a:blip r:embed="rId4">
            <a:duotone>
              <a:schemeClr val="bg2">
                <a:shade val="45000"/>
                <a:satMod val="135000"/>
              </a:schemeClr>
              <a:prstClr val="white"/>
            </a:duotone>
          </a:blip>
          <a:srcRect l="14259" t="14360" r="15543" b="13889"/>
          <a:stretch/>
        </p:blipFill>
        <p:spPr>
          <a:xfrm>
            <a:off x="9291257" y="1818860"/>
            <a:ext cx="1962163" cy="797386"/>
          </a:xfrm>
          <a:prstGeom prst="rect">
            <a:avLst/>
          </a:prstGeom>
        </p:spPr>
      </p:pic>
      <p:sp>
        <p:nvSpPr>
          <p:cNvPr id="49" name="Rectangle 48"/>
          <p:cNvSpPr/>
          <p:nvPr/>
        </p:nvSpPr>
        <p:spPr>
          <a:xfrm>
            <a:off x="9679932" y="1983954"/>
            <a:ext cx="1184812" cy="369332"/>
          </a:xfrm>
          <a:prstGeom prst="rect">
            <a:avLst/>
          </a:prstGeom>
        </p:spPr>
        <p:txBody>
          <a:bodyPr wrap="none">
            <a:spAutoFit/>
          </a:bodyPr>
          <a:lstStyle/>
          <a:p>
            <a:pPr algn="ctr"/>
            <a:r>
              <a:rPr lang="fr-FR" altLang="fr-FR" b="1" dirty="0" smtClean="0"/>
              <a:t>Utilisateur</a:t>
            </a:r>
            <a:endParaRPr lang="fr-FR" altLang="fr-FR" b="1" dirty="0"/>
          </a:p>
        </p:txBody>
      </p:sp>
      <p:sp>
        <p:nvSpPr>
          <p:cNvPr id="50" name="AutoShape 8"/>
          <p:cNvSpPr>
            <a:spLocks noChangeAspect="1" noChangeArrowheads="1"/>
          </p:cNvSpPr>
          <p:nvPr/>
        </p:nvSpPr>
        <p:spPr bwMode="auto">
          <a:xfrm>
            <a:off x="7824183" y="1915071"/>
            <a:ext cx="1260000" cy="285441"/>
          </a:xfrm>
          <a:prstGeom prst="rightArrow">
            <a:avLst>
              <a:gd name="adj1" fmla="val 50000"/>
              <a:gd name="adj2" fmla="val 149085"/>
            </a:avLst>
          </a:prstGeom>
          <a:noFill/>
          <a:ln w="28575">
            <a:solidFill>
              <a:schemeClr val="bg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1" name="AutoShape 8"/>
          <p:cNvSpPr>
            <a:spLocks noChangeAspect="1" noChangeArrowheads="1"/>
          </p:cNvSpPr>
          <p:nvPr/>
        </p:nvSpPr>
        <p:spPr bwMode="auto">
          <a:xfrm rot="10800000">
            <a:off x="7824183" y="2233998"/>
            <a:ext cx="1260000" cy="285441"/>
          </a:xfrm>
          <a:prstGeom prst="rightArrow">
            <a:avLst>
              <a:gd name="adj1" fmla="val 50000"/>
              <a:gd name="adj2" fmla="val 149085"/>
            </a:avLst>
          </a:prstGeom>
          <a:noFill/>
          <a:ln w="28575">
            <a:solidFill>
              <a:schemeClr val="bg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2" name="AutoShape 17"/>
          <p:cNvSpPr>
            <a:spLocks noChangeAspect="1" noChangeArrowheads="1"/>
          </p:cNvSpPr>
          <p:nvPr/>
        </p:nvSpPr>
        <p:spPr bwMode="auto">
          <a:xfrm rot="2700000" flipH="1">
            <a:off x="6916324" y="2857572"/>
            <a:ext cx="923484" cy="361472"/>
          </a:xfrm>
          <a:prstGeom prst="rightArrow">
            <a:avLst>
              <a:gd name="adj1" fmla="val 50000"/>
              <a:gd name="adj2" fmla="val 89982"/>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30" name="Titre 1"/>
          <p:cNvSpPr txBox="1">
            <a:spLocks/>
          </p:cNvSpPr>
          <p:nvPr/>
        </p:nvSpPr>
        <p:spPr>
          <a:xfrm>
            <a:off x="943719" y="112396"/>
            <a:ext cx="2963807" cy="1136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2800" dirty="0">
                <a:solidFill>
                  <a:schemeClr val="bg1"/>
                </a:solidFill>
                <a:latin typeface="Stencil" panose="040409050D0802020404" pitchFamily="82" charset="0"/>
              </a:rPr>
              <a:t>Pourquoi </a:t>
            </a:r>
            <a:endParaRPr lang="fr-FR" altLang="fr-FR" sz="2800" dirty="0" smtClean="0">
              <a:solidFill>
                <a:schemeClr val="bg1"/>
              </a:solidFill>
              <a:latin typeface="Stencil" panose="040409050D0802020404" pitchFamily="82" charset="0"/>
            </a:endParaRPr>
          </a:p>
          <a:p>
            <a:r>
              <a:rPr lang="fr-FR" altLang="fr-FR" sz="2800" dirty="0" smtClean="0">
                <a:solidFill>
                  <a:schemeClr val="bg1"/>
                </a:solidFill>
                <a:latin typeface="Stencil" panose="040409050D0802020404" pitchFamily="82" charset="0"/>
              </a:rPr>
              <a:t>a-t-on </a:t>
            </a:r>
            <a:r>
              <a:rPr lang="fr-FR" altLang="fr-FR" sz="2800" dirty="0">
                <a:solidFill>
                  <a:schemeClr val="bg1"/>
                </a:solidFill>
                <a:latin typeface="Stencil" panose="040409050D0802020404" pitchFamily="82" charset="0"/>
              </a:rPr>
              <a:t>besoin d’ergonomes </a:t>
            </a:r>
            <a:r>
              <a:rPr lang="fr-FR" altLang="fr-FR" sz="2800" dirty="0" smtClean="0">
                <a:solidFill>
                  <a:schemeClr val="bg1"/>
                </a:solidFill>
                <a:latin typeface="Stencil" panose="040409050D0802020404" pitchFamily="82" charset="0"/>
              </a:rPr>
              <a:t>?</a:t>
            </a:r>
            <a:endParaRPr lang="fr-FR" sz="2800" dirty="0">
              <a:solidFill>
                <a:schemeClr val="bg1"/>
              </a:solidFill>
              <a:latin typeface="Stencil" panose="040409050D0802020404" pitchFamily="82" charset="0"/>
            </a:endParaRPr>
          </a:p>
        </p:txBody>
      </p:sp>
      <p:sp>
        <p:nvSpPr>
          <p:cNvPr id="31" name="Rectangle 30"/>
          <p:cNvSpPr/>
          <p:nvPr/>
        </p:nvSpPr>
        <p:spPr>
          <a:xfrm>
            <a:off x="4837431" y="177063"/>
            <a:ext cx="2478663" cy="1015663"/>
          </a:xfrm>
          <a:prstGeom prst="rect">
            <a:avLst/>
          </a:prstGeom>
        </p:spPr>
        <p:txBody>
          <a:bodyPr wrap="square">
            <a:spAutoFit/>
          </a:bodyPr>
          <a:lstStyle/>
          <a:p>
            <a:pPr algn="r"/>
            <a:r>
              <a:rPr lang="fr-FR" sz="2000" dirty="0">
                <a:solidFill>
                  <a:schemeClr val="bg1"/>
                </a:solidFill>
                <a:latin typeface="Aharoni" panose="02010803020104030203" pitchFamily="2" charset="-79"/>
                <a:cs typeface="Aharoni" panose="02010803020104030203" pitchFamily="2" charset="-79"/>
              </a:rPr>
              <a:t>À l’intersection de plusieurs disciplines</a:t>
            </a:r>
          </a:p>
        </p:txBody>
      </p:sp>
      <p:sp>
        <p:nvSpPr>
          <p:cNvPr id="2" name="ZoneTexte 1"/>
          <p:cNvSpPr txBox="1"/>
          <p:nvPr/>
        </p:nvSpPr>
        <p:spPr>
          <a:xfrm>
            <a:off x="1502461" y="2128556"/>
            <a:ext cx="1540347" cy="461665"/>
          </a:xfrm>
          <a:prstGeom prst="rect">
            <a:avLst/>
          </a:prstGeom>
          <a:noFill/>
        </p:spPr>
        <p:txBody>
          <a:bodyPr wrap="square" rtlCol="0">
            <a:spAutoFit/>
          </a:bodyPr>
          <a:lstStyle/>
          <a:p>
            <a:pPr algn="ctr"/>
            <a:r>
              <a:rPr lang="fr-FR" sz="2400" b="1" dirty="0" smtClean="0">
                <a:ln w="10160">
                  <a:solidFill>
                    <a:schemeClr val="accent5"/>
                  </a:solidFill>
                  <a:prstDash val="solid"/>
                </a:ln>
                <a:effectLst>
                  <a:outerShdw blurRad="38100" dist="22860" dir="5400000" algn="tl" rotWithShape="0">
                    <a:srgbClr val="000000">
                      <a:alpha val="30000"/>
                    </a:srgbClr>
                  </a:outerShdw>
                </a:effectLst>
              </a:rPr>
              <a:t>Hier</a:t>
            </a:r>
            <a:endParaRPr lang="fr-FR"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32" name="ZoneTexte 31"/>
          <p:cNvSpPr txBox="1"/>
          <p:nvPr/>
        </p:nvSpPr>
        <p:spPr>
          <a:xfrm>
            <a:off x="3480640" y="1476701"/>
            <a:ext cx="2477463" cy="461665"/>
          </a:xfrm>
          <a:prstGeom prst="rect">
            <a:avLst/>
          </a:prstGeom>
          <a:noFill/>
        </p:spPr>
        <p:txBody>
          <a:bodyPr wrap="square" rtlCol="0">
            <a:spAutoFit/>
          </a:bodyPr>
          <a:lstStyle>
            <a:defPPr>
              <a:defRPr lang="fr-FR"/>
            </a:defPPr>
            <a:lvl1pPr algn="ctr">
              <a:defRPr sz="2800" b="1">
                <a:ln w="10160">
                  <a:solidFill>
                    <a:schemeClr val="accent5"/>
                  </a:solidFill>
                  <a:prstDash val="solid"/>
                </a:ln>
                <a:effectLst>
                  <a:outerShdw blurRad="38100" dist="22860" dir="5400000" algn="tl" rotWithShape="0">
                    <a:srgbClr val="000000">
                      <a:alpha val="30000"/>
                    </a:srgbClr>
                  </a:outerShdw>
                </a:effectLst>
              </a:defRPr>
            </a:lvl1pPr>
          </a:lstStyle>
          <a:p>
            <a:r>
              <a:rPr lang="fr-FR" sz="2400" dirty="0">
                <a:solidFill>
                  <a:schemeClr val="bg1"/>
                </a:solidFill>
              </a:rPr>
              <a:t>Aujourd’hui</a:t>
            </a:r>
          </a:p>
        </p:txBody>
      </p:sp>
      <p:sp>
        <p:nvSpPr>
          <p:cNvPr id="3" name="Espace réservé du numéro de diapositive 2"/>
          <p:cNvSpPr>
            <a:spLocks noGrp="1"/>
          </p:cNvSpPr>
          <p:nvPr>
            <p:ph type="sldNum" sz="quarter" idx="12"/>
          </p:nvPr>
        </p:nvSpPr>
        <p:spPr/>
        <p:txBody>
          <a:bodyPr/>
          <a:lstStyle/>
          <a:p>
            <a:fld id="{6759CEAF-9298-40F5-843A-399772D46C8E}" type="slidenum">
              <a:rPr lang="fr-FR" smtClean="0"/>
              <a:t>6</a:t>
            </a:fld>
            <a:endParaRPr lang="fr-FR"/>
          </a:p>
        </p:txBody>
      </p:sp>
    </p:spTree>
    <p:extLst>
      <p:ext uri="{BB962C8B-B14F-4D97-AF65-F5344CB8AC3E}">
        <p14:creationId xmlns:p14="http://schemas.microsoft.com/office/powerpoint/2010/main" val="105419392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ppt_x</p:attrName>
                                        </p:attrNameLst>
                                      </p:cBhvr>
                                      <p:tavLst>
                                        <p:tav tm="0">
                                          <p:val>
                                            <p:strVal val="#ppt_x-#ppt_w*1.125000"/>
                                          </p:val>
                                        </p:tav>
                                        <p:tav tm="100000">
                                          <p:val>
                                            <p:strVal val="#ppt_x"/>
                                          </p:val>
                                        </p:tav>
                                      </p:tavLst>
                                    </p:anim>
                                    <p:animEffect transition="in" filter="wipe(right)">
                                      <p:cBhvr>
                                        <p:cTn id="8" dur="500"/>
                                        <p:tgtEl>
                                          <p:spTgt spid="30"/>
                                        </p:tgtEl>
                                      </p:cBhvr>
                                    </p:animEffect>
                                  </p:childTnLst>
                                </p:cTn>
                              </p:par>
                            </p:childTnLst>
                          </p:cTn>
                        </p:par>
                        <p:par>
                          <p:cTn id="9" fill="hold">
                            <p:stCondLst>
                              <p:cond delay="500"/>
                            </p:stCondLst>
                            <p:childTnLst>
                              <p:par>
                                <p:cTn id="10" presetID="12" presetClass="entr" presetSubtype="2"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p:tgtEl>
                                          <p:spTgt spid="31"/>
                                        </p:tgtEl>
                                        <p:attrNameLst>
                                          <p:attrName>ppt_x</p:attrName>
                                        </p:attrNameLst>
                                      </p:cBhvr>
                                      <p:tavLst>
                                        <p:tav tm="0">
                                          <p:val>
                                            <p:strVal val="#ppt_x+#ppt_w*1.125000"/>
                                          </p:val>
                                        </p:tav>
                                        <p:tav tm="100000">
                                          <p:val>
                                            <p:strVal val="#ppt_x"/>
                                          </p:val>
                                        </p:tav>
                                      </p:tavLst>
                                    </p:anim>
                                    <p:animEffect transition="in" filter="wipe(left)">
                                      <p:cBhvr>
                                        <p:cTn id="13" dur="500"/>
                                        <p:tgtEl>
                                          <p:spTgt spid="31"/>
                                        </p:tgtEl>
                                      </p:cBhvr>
                                    </p:animEffect>
                                  </p:childTnLst>
                                </p:cTn>
                              </p:par>
                            </p:childTnLst>
                          </p:cTn>
                        </p:par>
                        <p:par>
                          <p:cTn id="14" fill="hold">
                            <p:stCondLst>
                              <p:cond delay="1000"/>
                            </p:stCondLst>
                            <p:childTnLst>
                              <p:par>
                                <p:cTn id="15" presetID="22" presetClass="entr" presetSubtype="1" fill="hold" nodeType="afterEffect">
                                  <p:stCondLst>
                                    <p:cond delay="25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250"/>
                                        <p:tgtEl>
                                          <p:spTgt spid="22"/>
                                        </p:tgtEl>
                                      </p:cBhvr>
                                    </p:animEffect>
                                  </p:childTnLst>
                                </p:cTn>
                              </p:par>
                            </p:childTnLst>
                          </p:cTn>
                        </p:par>
                        <p:par>
                          <p:cTn id="18" fill="hold">
                            <p:stCondLst>
                              <p:cond delay="1500"/>
                            </p:stCondLst>
                            <p:childTnLst>
                              <p:par>
                                <p:cTn id="19" presetID="23" presetClass="entr" presetSubtype="288" fill="hold" grpId="0" nodeType="afterEffect">
                                  <p:stCondLst>
                                    <p:cond delay="50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strVal val="4/3*#ppt_w"/>
                                          </p:val>
                                        </p:tav>
                                        <p:tav tm="100000">
                                          <p:val>
                                            <p:strVal val="#ppt_w"/>
                                          </p:val>
                                        </p:tav>
                                      </p:tavLst>
                                    </p:anim>
                                    <p:anim calcmode="lin" valueType="num">
                                      <p:cBhvr>
                                        <p:cTn id="22" dur="500" fill="hold"/>
                                        <p:tgtEl>
                                          <p:spTgt spid="2"/>
                                        </p:tgtEl>
                                        <p:attrNameLst>
                                          <p:attrName>ppt_h</p:attrName>
                                        </p:attrNameLst>
                                      </p:cBhvr>
                                      <p:tavLst>
                                        <p:tav tm="0">
                                          <p:val>
                                            <p:strVal val="4/3*#ppt_h"/>
                                          </p:val>
                                        </p:tav>
                                        <p:tav tm="100000">
                                          <p:val>
                                            <p:strVal val="#ppt_h"/>
                                          </p:val>
                                        </p:tav>
                                      </p:tavLst>
                                    </p:anim>
                                  </p:childTnLst>
                                </p:cTn>
                              </p:par>
                            </p:childTnLst>
                          </p:cTn>
                        </p:par>
                        <p:par>
                          <p:cTn id="23" fill="hold">
                            <p:stCondLst>
                              <p:cond delay="2500"/>
                            </p:stCondLst>
                            <p:childTnLst>
                              <p:par>
                                <p:cTn id="24" presetID="10" presetClass="entr" presetSubtype="0" fill="hold" grpId="0" nodeType="afterEffect">
                                  <p:stCondLst>
                                    <p:cond delay="25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750"/>
                                        <p:tgtEl>
                                          <p:spTgt spid="29"/>
                                        </p:tgtEl>
                                      </p:cBhvr>
                                    </p:animEffect>
                                  </p:childTnLst>
                                </p:cTn>
                              </p:par>
                              <p:par>
                                <p:cTn id="27" presetID="21" presetClass="entr" presetSubtype="1" fill="hold" nodeType="withEffect">
                                  <p:stCondLst>
                                    <p:cond delay="250"/>
                                  </p:stCondLst>
                                  <p:childTnLst>
                                    <p:set>
                                      <p:cBhvr>
                                        <p:cTn id="28" dur="1" fill="hold">
                                          <p:stCondLst>
                                            <p:cond delay="0"/>
                                          </p:stCondLst>
                                        </p:cTn>
                                        <p:tgtEl>
                                          <p:spTgt spid="28"/>
                                        </p:tgtEl>
                                        <p:attrNameLst>
                                          <p:attrName>style.visibility</p:attrName>
                                        </p:attrNameLst>
                                      </p:cBhvr>
                                      <p:to>
                                        <p:strVal val="visible"/>
                                      </p:to>
                                    </p:set>
                                    <p:animEffect transition="in" filter="wheel(1)">
                                      <p:cBhvr>
                                        <p:cTn id="29" dur="1000"/>
                                        <p:tgtEl>
                                          <p:spTgt spid="28"/>
                                        </p:tgtEl>
                                      </p:cBhvr>
                                    </p:animEffect>
                                  </p:childTnLst>
                                </p:cTn>
                              </p:par>
                            </p:childTnLst>
                          </p:cTn>
                        </p:par>
                        <p:par>
                          <p:cTn id="30" fill="hold">
                            <p:stCondLst>
                              <p:cond delay="3750"/>
                            </p:stCondLst>
                            <p:childTnLst>
                              <p:par>
                                <p:cTn id="31" presetID="22" presetClass="entr" presetSubtype="4"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down)">
                                      <p:cBhvr>
                                        <p:cTn id="33" dur="250"/>
                                        <p:tgtEl>
                                          <p:spTgt spid="42"/>
                                        </p:tgtEl>
                                      </p:cBhvr>
                                    </p:animEffect>
                                  </p:childTnLst>
                                </p:cTn>
                              </p:par>
                            </p:childTnLst>
                          </p:cTn>
                        </p:par>
                        <p:par>
                          <p:cTn id="34" fill="hold">
                            <p:stCondLst>
                              <p:cond delay="4000"/>
                            </p:stCondLst>
                            <p:childTnLst>
                              <p:par>
                                <p:cTn id="35" presetID="10" presetClass="entr" presetSubtype="0" fill="hold" grpId="0" nodeType="afterEffect">
                                  <p:stCondLst>
                                    <p:cond delay="25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750"/>
                                        <p:tgtEl>
                                          <p:spTgt spid="24"/>
                                        </p:tgtEl>
                                      </p:cBhvr>
                                    </p:animEffect>
                                  </p:childTnLst>
                                </p:cTn>
                              </p:par>
                              <p:par>
                                <p:cTn id="38" presetID="21" presetClass="entr" presetSubtype="1" fill="hold" nodeType="withEffect">
                                  <p:stCondLst>
                                    <p:cond delay="250"/>
                                  </p:stCondLst>
                                  <p:childTnLst>
                                    <p:set>
                                      <p:cBhvr>
                                        <p:cTn id="39" dur="1" fill="hold">
                                          <p:stCondLst>
                                            <p:cond delay="0"/>
                                          </p:stCondLst>
                                        </p:cTn>
                                        <p:tgtEl>
                                          <p:spTgt spid="23"/>
                                        </p:tgtEl>
                                        <p:attrNameLst>
                                          <p:attrName>style.visibility</p:attrName>
                                        </p:attrNameLst>
                                      </p:cBhvr>
                                      <p:to>
                                        <p:strVal val="visible"/>
                                      </p:to>
                                    </p:set>
                                    <p:animEffect transition="in" filter="wheel(1)">
                                      <p:cBhvr>
                                        <p:cTn id="40" dur="1000"/>
                                        <p:tgtEl>
                                          <p:spTgt spid="23"/>
                                        </p:tgtEl>
                                      </p:cBhvr>
                                    </p:animEffect>
                                  </p:childTnLst>
                                </p:cTn>
                              </p:par>
                            </p:childTnLst>
                          </p:cTn>
                        </p:par>
                        <p:par>
                          <p:cTn id="41" fill="hold">
                            <p:stCondLst>
                              <p:cond delay="525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250"/>
                                        <p:tgtEl>
                                          <p:spTgt spid="16"/>
                                        </p:tgtEl>
                                      </p:cBhvr>
                                    </p:animEffect>
                                  </p:childTnLst>
                                </p:cTn>
                              </p:par>
                            </p:childTnLst>
                          </p:cTn>
                        </p:par>
                        <p:par>
                          <p:cTn id="45" fill="hold">
                            <p:stCondLst>
                              <p:cond delay="5500"/>
                            </p:stCondLst>
                            <p:childTnLst>
                              <p:par>
                                <p:cTn id="46" presetID="10" presetClass="entr" presetSubtype="0" fill="hold" grpId="0" nodeType="afterEffect">
                                  <p:stCondLst>
                                    <p:cond delay="25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750"/>
                                        <p:tgtEl>
                                          <p:spTgt spid="39"/>
                                        </p:tgtEl>
                                      </p:cBhvr>
                                    </p:animEffect>
                                  </p:childTnLst>
                                </p:cTn>
                              </p:par>
                              <p:par>
                                <p:cTn id="49" presetID="21" presetClass="entr" presetSubtype="1" fill="hold" nodeType="withEffect">
                                  <p:stCondLst>
                                    <p:cond delay="250"/>
                                  </p:stCondLst>
                                  <p:childTnLst>
                                    <p:set>
                                      <p:cBhvr>
                                        <p:cTn id="50" dur="1" fill="hold">
                                          <p:stCondLst>
                                            <p:cond delay="0"/>
                                          </p:stCondLst>
                                        </p:cTn>
                                        <p:tgtEl>
                                          <p:spTgt spid="38"/>
                                        </p:tgtEl>
                                        <p:attrNameLst>
                                          <p:attrName>style.visibility</p:attrName>
                                        </p:attrNameLst>
                                      </p:cBhvr>
                                      <p:to>
                                        <p:strVal val="visible"/>
                                      </p:to>
                                    </p:set>
                                    <p:animEffect transition="in" filter="wheel(1)">
                                      <p:cBhvr>
                                        <p:cTn id="51" dur="1000"/>
                                        <p:tgtEl>
                                          <p:spTgt spid="38"/>
                                        </p:tgtEl>
                                      </p:cBhvr>
                                    </p:animEffect>
                                  </p:childTnLst>
                                </p:cTn>
                              </p:par>
                            </p:childTnLst>
                          </p:cTn>
                        </p:par>
                        <p:par>
                          <p:cTn id="52" fill="hold">
                            <p:stCondLst>
                              <p:cond delay="67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250"/>
                                        <p:tgtEl>
                                          <p:spTgt spid="41"/>
                                        </p:tgtEl>
                                      </p:cBhvr>
                                    </p:animEffect>
                                  </p:childTnLst>
                                </p:cTn>
                              </p:par>
                            </p:childTnLst>
                          </p:cTn>
                        </p:par>
                        <p:par>
                          <p:cTn id="56" fill="hold">
                            <p:stCondLst>
                              <p:cond delay="7000"/>
                            </p:stCondLst>
                            <p:childTnLst>
                              <p:par>
                                <p:cTn id="57" presetID="22" presetClass="entr" presetSubtype="8"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25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grpId="0" nodeType="click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strVal val="4/3*#ppt_w"/>
                                          </p:val>
                                        </p:tav>
                                        <p:tav tm="100000">
                                          <p:val>
                                            <p:strVal val="#ppt_w"/>
                                          </p:val>
                                        </p:tav>
                                      </p:tavLst>
                                    </p:anim>
                                    <p:anim calcmode="lin" valueType="num">
                                      <p:cBhvr>
                                        <p:cTn id="65" dur="500" fill="hold"/>
                                        <p:tgtEl>
                                          <p:spTgt spid="32"/>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750"/>
                                        <p:tgtEl>
                                          <p:spTgt spid="47"/>
                                        </p:tgtEl>
                                      </p:cBhvr>
                                    </p:animEffect>
                                  </p:childTnLst>
                                </p:cTn>
                              </p:par>
                              <p:par>
                                <p:cTn id="70" presetID="21" presetClass="entr" presetSubtype="1" fill="hold" nodeType="withEffect">
                                  <p:stCondLst>
                                    <p:cond delay="250"/>
                                  </p:stCondLst>
                                  <p:childTnLst>
                                    <p:set>
                                      <p:cBhvr>
                                        <p:cTn id="71" dur="1" fill="hold">
                                          <p:stCondLst>
                                            <p:cond delay="0"/>
                                          </p:stCondLst>
                                        </p:cTn>
                                        <p:tgtEl>
                                          <p:spTgt spid="46"/>
                                        </p:tgtEl>
                                        <p:attrNameLst>
                                          <p:attrName>style.visibility</p:attrName>
                                        </p:attrNameLst>
                                      </p:cBhvr>
                                      <p:to>
                                        <p:strVal val="visible"/>
                                      </p:to>
                                    </p:set>
                                    <p:animEffect transition="in" filter="wheel(1)">
                                      <p:cBhvr>
                                        <p:cTn id="72" dur="1000"/>
                                        <p:tgtEl>
                                          <p:spTgt spid="46"/>
                                        </p:tgtEl>
                                      </p:cBhvr>
                                    </p:animEffect>
                                  </p:childTnLst>
                                </p:cTn>
                              </p:par>
                            </p:childTnLst>
                          </p:cTn>
                        </p:par>
                        <p:par>
                          <p:cTn id="73" fill="hold">
                            <p:stCondLst>
                              <p:cond delay="1750"/>
                            </p:stCondLst>
                            <p:childTnLst>
                              <p:par>
                                <p:cTn id="74" presetID="22" presetClass="entr" presetSubtype="4"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down)">
                                      <p:cBhvr>
                                        <p:cTn id="76" dur="250"/>
                                        <p:tgtEl>
                                          <p:spTgt spid="52"/>
                                        </p:tgtEl>
                                      </p:cBhvr>
                                    </p:animEffect>
                                  </p:childTnLst>
                                </p:cTn>
                              </p:par>
                            </p:childTnLst>
                          </p:cTn>
                        </p:par>
                        <p:par>
                          <p:cTn id="77" fill="hold">
                            <p:stCondLst>
                              <p:cond delay="2000"/>
                            </p:stCondLst>
                            <p:childTnLst>
                              <p:par>
                                <p:cTn id="78" presetID="10" presetClass="entr" presetSubtype="0" fill="hold" grpId="0" nodeType="afterEffect">
                                  <p:stCondLst>
                                    <p:cond delay="250"/>
                                  </p:stCondLst>
                                  <p:childTnLst>
                                    <p:set>
                                      <p:cBhvr>
                                        <p:cTn id="79" dur="1" fill="hold">
                                          <p:stCondLst>
                                            <p:cond delay="0"/>
                                          </p:stCondLst>
                                        </p:cTn>
                                        <p:tgtEl>
                                          <p:spTgt spid="45"/>
                                        </p:tgtEl>
                                        <p:attrNameLst>
                                          <p:attrName>style.visibility</p:attrName>
                                        </p:attrNameLst>
                                      </p:cBhvr>
                                      <p:to>
                                        <p:strVal val="visible"/>
                                      </p:to>
                                    </p:set>
                                    <p:animEffect transition="in" filter="fade">
                                      <p:cBhvr>
                                        <p:cTn id="80" dur="750"/>
                                        <p:tgtEl>
                                          <p:spTgt spid="45"/>
                                        </p:tgtEl>
                                      </p:cBhvr>
                                    </p:animEffect>
                                  </p:childTnLst>
                                </p:cTn>
                              </p:par>
                              <p:par>
                                <p:cTn id="81" presetID="21" presetClass="entr" presetSubtype="1" fill="hold" nodeType="withEffect">
                                  <p:stCondLst>
                                    <p:cond delay="250"/>
                                  </p:stCondLst>
                                  <p:childTnLst>
                                    <p:set>
                                      <p:cBhvr>
                                        <p:cTn id="82" dur="1" fill="hold">
                                          <p:stCondLst>
                                            <p:cond delay="0"/>
                                          </p:stCondLst>
                                        </p:cTn>
                                        <p:tgtEl>
                                          <p:spTgt spid="44"/>
                                        </p:tgtEl>
                                        <p:attrNameLst>
                                          <p:attrName>style.visibility</p:attrName>
                                        </p:attrNameLst>
                                      </p:cBhvr>
                                      <p:to>
                                        <p:strVal val="visible"/>
                                      </p:to>
                                    </p:set>
                                    <p:animEffect transition="in" filter="wheel(1)">
                                      <p:cBhvr>
                                        <p:cTn id="83" dur="1000"/>
                                        <p:tgtEl>
                                          <p:spTgt spid="44"/>
                                        </p:tgtEl>
                                      </p:cBhvr>
                                    </p:animEffect>
                                  </p:childTnLst>
                                </p:cTn>
                              </p:par>
                            </p:childTnLst>
                          </p:cTn>
                        </p:par>
                        <p:par>
                          <p:cTn id="84" fill="hold">
                            <p:stCondLst>
                              <p:cond delay="3250"/>
                            </p:stCondLst>
                            <p:childTnLst>
                              <p:par>
                                <p:cTn id="85" presetID="22" presetClass="entr" presetSubtype="4"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down)">
                                      <p:cBhvr>
                                        <p:cTn id="87" dur="250"/>
                                        <p:tgtEl>
                                          <p:spTgt spid="43"/>
                                        </p:tgtEl>
                                      </p:cBhvr>
                                    </p:animEffect>
                                  </p:childTnLst>
                                </p:cTn>
                              </p:par>
                            </p:childTnLst>
                          </p:cTn>
                        </p:par>
                        <p:par>
                          <p:cTn id="88" fill="hold">
                            <p:stCondLst>
                              <p:cond delay="3500"/>
                            </p:stCondLst>
                            <p:childTnLst>
                              <p:par>
                                <p:cTn id="89" presetID="10" presetClass="entr" presetSubtype="0" fill="hold" grpId="0" nodeType="afterEffect">
                                  <p:stCondLst>
                                    <p:cond delay="25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750"/>
                                        <p:tgtEl>
                                          <p:spTgt spid="49"/>
                                        </p:tgtEl>
                                      </p:cBhvr>
                                    </p:animEffect>
                                  </p:childTnLst>
                                </p:cTn>
                              </p:par>
                              <p:par>
                                <p:cTn id="92" presetID="21" presetClass="entr" presetSubtype="1" fill="hold" nodeType="withEffect">
                                  <p:stCondLst>
                                    <p:cond delay="250"/>
                                  </p:stCondLst>
                                  <p:childTnLst>
                                    <p:set>
                                      <p:cBhvr>
                                        <p:cTn id="93" dur="1" fill="hold">
                                          <p:stCondLst>
                                            <p:cond delay="0"/>
                                          </p:stCondLst>
                                        </p:cTn>
                                        <p:tgtEl>
                                          <p:spTgt spid="48"/>
                                        </p:tgtEl>
                                        <p:attrNameLst>
                                          <p:attrName>style.visibility</p:attrName>
                                        </p:attrNameLst>
                                      </p:cBhvr>
                                      <p:to>
                                        <p:strVal val="visible"/>
                                      </p:to>
                                    </p:set>
                                    <p:animEffect transition="in" filter="wheel(1)">
                                      <p:cBhvr>
                                        <p:cTn id="94" dur="1000"/>
                                        <p:tgtEl>
                                          <p:spTgt spid="48"/>
                                        </p:tgtEl>
                                      </p:cBhvr>
                                    </p:animEffect>
                                  </p:childTnLst>
                                </p:cTn>
                              </p:par>
                            </p:childTnLst>
                          </p:cTn>
                        </p:par>
                        <p:par>
                          <p:cTn id="95" fill="hold">
                            <p:stCondLst>
                              <p:cond delay="4750"/>
                            </p:stCondLst>
                            <p:childTnLst>
                              <p:par>
                                <p:cTn id="96" presetID="22" presetClass="entr" presetSubtype="8" fill="hold" grpId="0"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left)">
                                      <p:cBhvr>
                                        <p:cTn id="98" dur="250"/>
                                        <p:tgtEl>
                                          <p:spTgt spid="50"/>
                                        </p:tgtEl>
                                      </p:cBhvr>
                                    </p:animEffect>
                                  </p:childTnLst>
                                </p:cTn>
                              </p:par>
                            </p:childTnLst>
                          </p:cTn>
                        </p:par>
                        <p:par>
                          <p:cTn id="99" fill="hold">
                            <p:stCondLst>
                              <p:cond delay="5000"/>
                            </p:stCondLst>
                            <p:childTnLst>
                              <p:par>
                                <p:cTn id="100" presetID="22" presetClass="entr" presetSubtype="2" fill="hold" grpId="0" nodeType="after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right)">
                                      <p:cBhvr>
                                        <p:cTn id="102"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P spid="29" grpId="0"/>
      <p:bldP spid="39" grpId="0"/>
      <p:bldP spid="40" grpId="0" animBg="1"/>
      <p:bldP spid="41" grpId="0" animBg="1"/>
      <p:bldP spid="42" grpId="0" animBg="1"/>
      <p:bldP spid="43" grpId="0" animBg="1"/>
      <p:bldP spid="45" grpId="0"/>
      <p:bldP spid="47" grpId="0"/>
      <p:bldP spid="49" grpId="0"/>
      <p:bldP spid="50" grpId="0" animBg="1"/>
      <p:bldP spid="51" grpId="0" animBg="1"/>
      <p:bldP spid="52" grpId="0" animBg="1"/>
      <p:bldP spid="30" grpId="0"/>
      <p:bldP spid="31" grpId="0"/>
      <p:bldP spid="2"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0"/>
          <p:cNvSpPr>
            <a:spLocks noChangeArrowheads="1"/>
          </p:cNvSpPr>
          <p:nvPr/>
        </p:nvSpPr>
        <p:spPr bwMode="auto">
          <a:xfrm rot="8100000" flipH="1" flipV="1">
            <a:off x="6880988" y="3119880"/>
            <a:ext cx="649287" cy="288925"/>
          </a:xfrm>
          <a:prstGeom prst="rightArrow">
            <a:avLst>
              <a:gd name="adj1" fmla="val 50000"/>
              <a:gd name="adj2" fmla="val 56181"/>
            </a:avLst>
          </a:prstGeom>
          <a:solidFill>
            <a:schemeClr val="accent1">
              <a:lumMod val="50000"/>
            </a:schemeClr>
          </a:solidFill>
          <a:ln w="9525">
            <a:noFill/>
            <a:miter lim="800000"/>
            <a:headEnd/>
            <a:tailEnd/>
          </a:ln>
          <a:effectLst/>
          <a:extLst/>
        </p:spPr>
        <p:txBody>
          <a:bodyPr wrap="none" anchor="ctr"/>
          <a:lstStyle/>
          <a:p>
            <a:endParaRPr lang="fr-FR"/>
          </a:p>
        </p:txBody>
      </p:sp>
      <p:sp>
        <p:nvSpPr>
          <p:cNvPr id="11" name="AutoShape 11"/>
          <p:cNvSpPr>
            <a:spLocks noChangeArrowheads="1"/>
          </p:cNvSpPr>
          <p:nvPr/>
        </p:nvSpPr>
        <p:spPr bwMode="auto">
          <a:xfrm rot="13500000" flipV="1">
            <a:off x="4707646" y="3147188"/>
            <a:ext cx="649287" cy="288925"/>
          </a:xfrm>
          <a:prstGeom prst="rightArrow">
            <a:avLst>
              <a:gd name="adj1" fmla="val 50000"/>
              <a:gd name="adj2" fmla="val 56181"/>
            </a:avLst>
          </a:prstGeom>
          <a:solidFill>
            <a:schemeClr val="accent1">
              <a:lumMod val="50000"/>
            </a:schemeClr>
          </a:solidFill>
          <a:ln w="9525">
            <a:noFill/>
            <a:miter lim="800000"/>
            <a:headEnd/>
            <a:tailEnd/>
          </a:ln>
          <a:effectLst/>
          <a:extLst/>
        </p:spPr>
        <p:txBody>
          <a:bodyPr wrap="none" anchor="ctr"/>
          <a:lstStyle/>
          <a:p>
            <a:endParaRPr lang="fr-FR"/>
          </a:p>
        </p:txBody>
      </p:sp>
      <p:sp>
        <p:nvSpPr>
          <p:cNvPr id="12" name="AutoShape 12"/>
          <p:cNvSpPr>
            <a:spLocks noChangeArrowheads="1"/>
          </p:cNvSpPr>
          <p:nvPr/>
        </p:nvSpPr>
        <p:spPr bwMode="auto">
          <a:xfrm rot="5400000" flipV="1">
            <a:off x="5778811" y="4664067"/>
            <a:ext cx="649287" cy="288925"/>
          </a:xfrm>
          <a:prstGeom prst="rightArrow">
            <a:avLst>
              <a:gd name="adj1" fmla="val 50000"/>
              <a:gd name="adj2" fmla="val 56181"/>
            </a:avLst>
          </a:prstGeom>
          <a:solidFill>
            <a:schemeClr val="accent1">
              <a:lumMod val="50000"/>
            </a:schemeClr>
          </a:solidFill>
          <a:ln w="9525">
            <a:noFill/>
            <a:miter lim="800000"/>
            <a:headEnd/>
            <a:tailEnd/>
          </a:ln>
          <a:effectLst/>
          <a:extLst/>
        </p:spPr>
        <p:txBody>
          <a:bodyPr wrap="none" anchor="ctr"/>
          <a:lstStyle/>
          <a:p>
            <a:endParaRPr lang="fr-FR"/>
          </a:p>
        </p:txBody>
      </p:sp>
      <p:sp>
        <p:nvSpPr>
          <p:cNvPr id="21" name="Titre 1"/>
          <p:cNvSpPr txBox="1">
            <a:spLocks/>
          </p:cNvSpPr>
          <p:nvPr/>
        </p:nvSpPr>
        <p:spPr>
          <a:xfrm>
            <a:off x="938875" y="275581"/>
            <a:ext cx="4208087" cy="8413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ltLang="fr-FR" sz="3200" dirty="0">
                <a:solidFill>
                  <a:schemeClr val="bg1"/>
                </a:solidFill>
                <a:latin typeface="Stencil" panose="040409050D0802020404" pitchFamily="82" charset="0"/>
              </a:rPr>
              <a:t>Où l’ergonomie se place-t-elle ?</a:t>
            </a:r>
            <a:endParaRPr lang="fr-FR" sz="3200" dirty="0">
              <a:solidFill>
                <a:schemeClr val="bg1"/>
              </a:solidFill>
              <a:latin typeface="Stencil" panose="040409050D0802020404" pitchFamily="82" charset="0"/>
            </a:endParaRPr>
          </a:p>
        </p:txBody>
      </p:sp>
      <p:pic>
        <p:nvPicPr>
          <p:cNvPr id="22" name="Image 21"/>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1677674" y="1668576"/>
            <a:ext cx="1962163" cy="801765"/>
          </a:xfrm>
          <a:prstGeom prst="rect">
            <a:avLst/>
          </a:prstGeom>
        </p:spPr>
      </p:pic>
      <p:sp>
        <p:nvSpPr>
          <p:cNvPr id="23" name="Rectangle 22"/>
          <p:cNvSpPr/>
          <p:nvPr/>
        </p:nvSpPr>
        <p:spPr>
          <a:xfrm>
            <a:off x="1826636" y="1872720"/>
            <a:ext cx="1664238" cy="369332"/>
          </a:xfrm>
          <a:prstGeom prst="rect">
            <a:avLst/>
          </a:prstGeom>
        </p:spPr>
        <p:txBody>
          <a:bodyPr wrap="none">
            <a:spAutoFit/>
          </a:bodyPr>
          <a:lstStyle/>
          <a:p>
            <a:pPr algn="ctr"/>
            <a:r>
              <a:rPr lang="fr-FR" altLang="fr-FR" b="1" dirty="0" smtClean="0"/>
              <a:t>Commanditaire</a:t>
            </a:r>
            <a:endParaRPr lang="fr-FR" altLang="fr-FR" b="1" dirty="0"/>
          </a:p>
        </p:txBody>
      </p:sp>
      <p:sp>
        <p:nvSpPr>
          <p:cNvPr id="25" name="AutoShape 17"/>
          <p:cNvSpPr>
            <a:spLocks noChangeAspect="1" noChangeArrowheads="1"/>
          </p:cNvSpPr>
          <p:nvPr/>
        </p:nvSpPr>
        <p:spPr bwMode="auto">
          <a:xfrm rot="14100000" flipH="1">
            <a:off x="3745457" y="4151328"/>
            <a:ext cx="2208801" cy="455744"/>
          </a:xfrm>
          <a:prstGeom prst="rightArrow">
            <a:avLst>
              <a:gd name="adj1" fmla="val 50000"/>
              <a:gd name="adj2" fmla="val 133006"/>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26" name="Image 25"/>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2541929" y="2279370"/>
            <a:ext cx="1962163" cy="790229"/>
          </a:xfrm>
          <a:prstGeom prst="rect">
            <a:avLst/>
          </a:prstGeom>
        </p:spPr>
      </p:pic>
      <p:sp>
        <p:nvSpPr>
          <p:cNvPr id="27" name="Rectangle 26"/>
          <p:cNvSpPr/>
          <p:nvPr/>
        </p:nvSpPr>
        <p:spPr>
          <a:xfrm>
            <a:off x="2785973" y="2483208"/>
            <a:ext cx="1502655" cy="369332"/>
          </a:xfrm>
          <a:prstGeom prst="rect">
            <a:avLst/>
          </a:prstGeom>
        </p:spPr>
        <p:txBody>
          <a:bodyPr wrap="none">
            <a:spAutoFit/>
          </a:bodyPr>
          <a:lstStyle/>
          <a:p>
            <a:pPr algn="ctr"/>
            <a:r>
              <a:rPr lang="fr-FR" altLang="fr-FR" b="1" dirty="0" smtClean="0"/>
              <a:t>Développeurs</a:t>
            </a:r>
            <a:endParaRPr lang="fr-FR" altLang="fr-FR" b="1" dirty="0"/>
          </a:p>
        </p:txBody>
      </p:sp>
      <p:pic>
        <p:nvPicPr>
          <p:cNvPr id="28" name="Image 27"/>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2042005" y="3018151"/>
            <a:ext cx="1962163" cy="768611"/>
          </a:xfrm>
          <a:prstGeom prst="rect">
            <a:avLst/>
          </a:prstGeom>
        </p:spPr>
      </p:pic>
      <p:sp>
        <p:nvSpPr>
          <p:cNvPr id="29" name="Rectangle 28"/>
          <p:cNvSpPr/>
          <p:nvPr/>
        </p:nvSpPr>
        <p:spPr>
          <a:xfrm>
            <a:off x="2438568" y="3188567"/>
            <a:ext cx="1169038" cy="369332"/>
          </a:xfrm>
          <a:prstGeom prst="rect">
            <a:avLst/>
          </a:prstGeom>
        </p:spPr>
        <p:txBody>
          <a:bodyPr wrap="none">
            <a:spAutoFit/>
          </a:bodyPr>
          <a:lstStyle/>
          <a:p>
            <a:pPr algn="ctr"/>
            <a:r>
              <a:rPr lang="fr-FR" altLang="fr-FR" b="1" dirty="0" smtClean="0"/>
              <a:t>Marketing</a:t>
            </a:r>
            <a:endParaRPr lang="fr-FR" altLang="fr-FR" b="1" dirty="0"/>
          </a:p>
        </p:txBody>
      </p:sp>
      <p:pic>
        <p:nvPicPr>
          <p:cNvPr id="30" name="Image 29"/>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1694874" y="3657935"/>
            <a:ext cx="1962163" cy="825951"/>
          </a:xfrm>
          <a:prstGeom prst="rect">
            <a:avLst/>
          </a:prstGeom>
        </p:spPr>
      </p:pic>
      <p:sp>
        <p:nvSpPr>
          <p:cNvPr id="31" name="Rectangle 30"/>
          <p:cNvSpPr/>
          <p:nvPr/>
        </p:nvSpPr>
        <p:spPr>
          <a:xfrm>
            <a:off x="2501870" y="3821011"/>
            <a:ext cx="348172" cy="369332"/>
          </a:xfrm>
          <a:prstGeom prst="rect">
            <a:avLst/>
          </a:prstGeom>
        </p:spPr>
        <p:txBody>
          <a:bodyPr wrap="none">
            <a:spAutoFit/>
          </a:bodyPr>
          <a:lstStyle/>
          <a:p>
            <a:pPr algn="ctr"/>
            <a:r>
              <a:rPr lang="fr-FR" altLang="fr-FR" b="1" dirty="0" smtClean="0"/>
              <a:t>…</a:t>
            </a:r>
            <a:endParaRPr lang="fr-FR" altLang="fr-FR" b="1" dirty="0"/>
          </a:p>
        </p:txBody>
      </p:sp>
      <p:pic>
        <p:nvPicPr>
          <p:cNvPr id="32" name="Image 31"/>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8563029" y="3347428"/>
            <a:ext cx="1962163" cy="785382"/>
          </a:xfrm>
          <a:prstGeom prst="rect">
            <a:avLst/>
          </a:prstGeom>
        </p:spPr>
      </p:pic>
      <p:sp>
        <p:nvSpPr>
          <p:cNvPr id="33" name="Rectangle 32"/>
          <p:cNvSpPr/>
          <p:nvPr/>
        </p:nvSpPr>
        <p:spPr>
          <a:xfrm>
            <a:off x="8951706" y="3549077"/>
            <a:ext cx="1184813" cy="369332"/>
          </a:xfrm>
          <a:prstGeom prst="rect">
            <a:avLst/>
          </a:prstGeom>
        </p:spPr>
        <p:txBody>
          <a:bodyPr wrap="none">
            <a:spAutoFit/>
          </a:bodyPr>
          <a:lstStyle/>
          <a:p>
            <a:pPr algn="ctr"/>
            <a:r>
              <a:rPr lang="fr-FR" altLang="fr-FR" b="1" dirty="0" smtClean="0"/>
              <a:t>Utilisateur</a:t>
            </a:r>
            <a:endParaRPr lang="fr-FR" altLang="fr-FR" b="1" dirty="0"/>
          </a:p>
        </p:txBody>
      </p:sp>
      <p:pic>
        <p:nvPicPr>
          <p:cNvPr id="38" name="Image 37"/>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5146962" y="5354281"/>
            <a:ext cx="1962163" cy="817967"/>
          </a:xfrm>
          <a:prstGeom prst="rect">
            <a:avLst/>
          </a:prstGeom>
        </p:spPr>
      </p:pic>
      <p:sp>
        <p:nvSpPr>
          <p:cNvPr id="39" name="Rectangle 38"/>
          <p:cNvSpPr/>
          <p:nvPr/>
        </p:nvSpPr>
        <p:spPr>
          <a:xfrm>
            <a:off x="5620532" y="5554207"/>
            <a:ext cx="1015021" cy="369332"/>
          </a:xfrm>
          <a:prstGeom prst="rect">
            <a:avLst/>
          </a:prstGeom>
        </p:spPr>
        <p:txBody>
          <a:bodyPr wrap="none">
            <a:spAutoFit/>
          </a:bodyPr>
          <a:lstStyle/>
          <a:p>
            <a:pPr algn="ctr"/>
            <a:r>
              <a:rPr lang="fr-FR" altLang="fr-FR" b="1" dirty="0" smtClean="0"/>
              <a:t>Machine</a:t>
            </a:r>
            <a:endParaRPr lang="fr-FR" altLang="fr-FR" b="1" dirty="0"/>
          </a:p>
        </p:txBody>
      </p:sp>
      <p:pic>
        <p:nvPicPr>
          <p:cNvPr id="46" name="Image 45"/>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7792663" y="2516150"/>
            <a:ext cx="1962163" cy="785382"/>
          </a:xfrm>
          <a:prstGeom prst="rect">
            <a:avLst/>
          </a:prstGeom>
        </p:spPr>
      </p:pic>
      <p:sp>
        <p:nvSpPr>
          <p:cNvPr id="47" name="Rectangle 46"/>
          <p:cNvSpPr/>
          <p:nvPr/>
        </p:nvSpPr>
        <p:spPr>
          <a:xfrm>
            <a:off x="8181340" y="2717799"/>
            <a:ext cx="1184813" cy="369332"/>
          </a:xfrm>
          <a:prstGeom prst="rect">
            <a:avLst/>
          </a:prstGeom>
        </p:spPr>
        <p:txBody>
          <a:bodyPr wrap="none">
            <a:spAutoFit/>
          </a:bodyPr>
          <a:lstStyle/>
          <a:p>
            <a:pPr algn="ctr"/>
            <a:r>
              <a:rPr lang="fr-FR" altLang="fr-FR" b="1" dirty="0" smtClean="0"/>
              <a:t>Utilisateur</a:t>
            </a:r>
            <a:endParaRPr lang="fr-FR" altLang="fr-FR" b="1" dirty="0"/>
          </a:p>
        </p:txBody>
      </p:sp>
      <p:pic>
        <p:nvPicPr>
          <p:cNvPr id="49" name="Image 48"/>
          <p:cNvPicPr>
            <a:picLocks noChangeAspect="1"/>
          </p:cNvPicPr>
          <p:nvPr/>
        </p:nvPicPr>
        <p:blipFill rotWithShape="1">
          <a:blip r:embed="rId3">
            <a:duotone>
              <a:schemeClr val="bg2">
                <a:shade val="45000"/>
                <a:satMod val="135000"/>
              </a:schemeClr>
              <a:prstClr val="white"/>
            </a:duotone>
          </a:blip>
          <a:srcRect l="14259" t="14360" r="15543" b="13889"/>
          <a:stretch/>
        </p:blipFill>
        <p:spPr>
          <a:xfrm>
            <a:off x="8181340" y="1716914"/>
            <a:ext cx="1962163" cy="785382"/>
          </a:xfrm>
          <a:prstGeom prst="rect">
            <a:avLst/>
          </a:prstGeom>
        </p:spPr>
      </p:pic>
      <p:sp>
        <p:nvSpPr>
          <p:cNvPr id="50" name="Rectangle 49"/>
          <p:cNvSpPr/>
          <p:nvPr/>
        </p:nvSpPr>
        <p:spPr>
          <a:xfrm>
            <a:off x="8570017" y="1918563"/>
            <a:ext cx="1184813" cy="369332"/>
          </a:xfrm>
          <a:prstGeom prst="rect">
            <a:avLst/>
          </a:prstGeom>
        </p:spPr>
        <p:txBody>
          <a:bodyPr wrap="none">
            <a:spAutoFit/>
          </a:bodyPr>
          <a:lstStyle/>
          <a:p>
            <a:pPr algn="ctr"/>
            <a:r>
              <a:rPr lang="fr-FR" altLang="fr-FR" b="1" dirty="0" smtClean="0"/>
              <a:t>Utilisateur</a:t>
            </a:r>
            <a:endParaRPr lang="fr-FR" altLang="fr-FR" b="1" dirty="0"/>
          </a:p>
        </p:txBody>
      </p:sp>
      <p:sp>
        <p:nvSpPr>
          <p:cNvPr id="52" name="AutoShape 17"/>
          <p:cNvSpPr>
            <a:spLocks noChangeAspect="1" noChangeArrowheads="1"/>
          </p:cNvSpPr>
          <p:nvPr/>
        </p:nvSpPr>
        <p:spPr bwMode="auto">
          <a:xfrm rot="7200000" flipH="1">
            <a:off x="6329578" y="4116327"/>
            <a:ext cx="2208801" cy="455744"/>
          </a:xfrm>
          <a:prstGeom prst="rightArrow">
            <a:avLst>
              <a:gd name="adj1" fmla="val 50000"/>
              <a:gd name="adj2" fmla="val 133006"/>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4" name="Rectangle 53"/>
          <p:cNvSpPr/>
          <p:nvPr/>
        </p:nvSpPr>
        <p:spPr>
          <a:xfrm>
            <a:off x="5135233" y="3715128"/>
            <a:ext cx="1967206" cy="400110"/>
          </a:xfrm>
          <a:prstGeom prst="rect">
            <a:avLst/>
          </a:prstGeom>
        </p:spPr>
        <p:txBody>
          <a:bodyPr wrap="none">
            <a:spAutoFit/>
          </a:bodyPr>
          <a:lstStyle/>
          <a:p>
            <a:pPr algn="ctr"/>
            <a:r>
              <a:rPr lang="fr-FR" altLang="fr-FR" sz="2000" spc="300" dirty="0" smtClean="0">
                <a:solidFill>
                  <a:srgbClr val="002060"/>
                </a:solidFill>
                <a:latin typeface="Stencil" panose="040409050D0802020404" pitchFamily="82" charset="0"/>
              </a:rPr>
              <a:t>Ergonomie</a:t>
            </a:r>
            <a:endParaRPr lang="fr-FR" altLang="fr-FR" sz="2000" spc="300" dirty="0">
              <a:solidFill>
                <a:srgbClr val="002060"/>
              </a:solidFill>
              <a:latin typeface="Stencil" panose="040409050D0802020404" pitchFamily="82" charset="0"/>
            </a:endParaRPr>
          </a:p>
        </p:txBody>
      </p:sp>
      <p:sp>
        <p:nvSpPr>
          <p:cNvPr id="24" name="AutoShape 8"/>
          <p:cNvSpPr>
            <a:spLocks noChangeAspect="1" noChangeArrowheads="1"/>
          </p:cNvSpPr>
          <p:nvPr/>
        </p:nvSpPr>
        <p:spPr bwMode="auto">
          <a:xfrm>
            <a:off x="4821199" y="1999257"/>
            <a:ext cx="2582790" cy="400589"/>
          </a:xfrm>
          <a:prstGeom prst="rightArrow">
            <a:avLst>
              <a:gd name="adj1" fmla="val 50000"/>
              <a:gd name="adj2" fmla="val 176135"/>
            </a:avLst>
          </a:prstGeom>
          <a:noFill/>
          <a:ln w="19050">
            <a:solidFill>
              <a:schemeClr val="bg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7" name="AutoShape 8"/>
          <p:cNvSpPr>
            <a:spLocks noChangeAspect="1" noChangeArrowheads="1"/>
          </p:cNvSpPr>
          <p:nvPr/>
        </p:nvSpPr>
        <p:spPr bwMode="auto">
          <a:xfrm rot="10800000">
            <a:off x="4821199" y="2378145"/>
            <a:ext cx="2582790" cy="400589"/>
          </a:xfrm>
          <a:prstGeom prst="rightArrow">
            <a:avLst>
              <a:gd name="adj1" fmla="val 50000"/>
              <a:gd name="adj2" fmla="val 176135"/>
            </a:avLst>
          </a:prstGeom>
          <a:noFill/>
          <a:ln w="19050">
            <a:solidFill>
              <a:schemeClr val="bg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9" name="Rectangle 58"/>
          <p:cNvSpPr/>
          <p:nvPr/>
        </p:nvSpPr>
        <p:spPr>
          <a:xfrm>
            <a:off x="8298987" y="5133173"/>
            <a:ext cx="2752106" cy="954107"/>
          </a:xfrm>
          <a:prstGeom prst="rect">
            <a:avLst/>
          </a:prstGeom>
        </p:spPr>
        <p:txBody>
          <a:bodyPr wrap="square">
            <a:spAutoFit/>
          </a:bodyPr>
          <a:lstStyle/>
          <a:p>
            <a:pPr algn="ctr" eaLnBrk="0" hangingPunct="0"/>
            <a:r>
              <a:rPr lang="fr-FR" altLang="fr-FR" sz="2800" b="1" dirty="0">
                <a:solidFill>
                  <a:schemeClr val="tx2">
                    <a:lumMod val="50000"/>
                  </a:schemeClr>
                </a:solidFill>
                <a:latin typeface="Rockwell Condensed" panose="02060603050405020104" pitchFamily="18" charset="0"/>
                <a:cs typeface="Arial" panose="020B0604020202020204" pitchFamily="34" charset="0"/>
              </a:rPr>
              <a:t>L’ergonome </a:t>
            </a:r>
          </a:p>
          <a:p>
            <a:pPr algn="ctr" eaLnBrk="0" hangingPunct="0"/>
            <a:r>
              <a:rPr lang="fr-FR" altLang="fr-FR" sz="2800" b="1" dirty="0">
                <a:solidFill>
                  <a:schemeClr val="tx2">
                    <a:lumMod val="50000"/>
                  </a:schemeClr>
                </a:solidFill>
                <a:latin typeface="Rockwell Condensed" panose="02060603050405020104" pitchFamily="18" charset="0"/>
                <a:cs typeface="Arial" panose="020B0604020202020204" pitchFamily="34" charset="0"/>
              </a:rPr>
              <a:t>est une interface</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7</a:t>
            </a:fld>
            <a:endParaRPr lang="fr-FR"/>
          </a:p>
        </p:txBody>
      </p:sp>
    </p:spTree>
    <p:extLst>
      <p:ext uri="{BB962C8B-B14F-4D97-AF65-F5344CB8AC3E}">
        <p14:creationId xmlns:p14="http://schemas.microsoft.com/office/powerpoint/2010/main" val="246609522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p:tgtEl>
                                          <p:spTgt spid="21"/>
                                        </p:tgtEl>
                                        <p:attrNameLst>
                                          <p:attrName>ppt_x</p:attrName>
                                        </p:attrNameLst>
                                      </p:cBhvr>
                                      <p:tavLst>
                                        <p:tav tm="0">
                                          <p:val>
                                            <p:strVal val="#ppt_x-#ppt_w*1.125000"/>
                                          </p:val>
                                        </p:tav>
                                        <p:tav tm="100000">
                                          <p:val>
                                            <p:strVal val="#ppt_x"/>
                                          </p:val>
                                        </p:tav>
                                      </p:tavLst>
                                    </p:anim>
                                    <p:animEffect transition="in" filter="wipe(right)">
                                      <p:cBhvr>
                                        <p:cTn id="8" dur="500"/>
                                        <p:tgtEl>
                                          <p:spTgt spid="21"/>
                                        </p:tgtEl>
                                      </p:cBhvr>
                                    </p:animEffect>
                                  </p:childTnLst>
                                </p:cTn>
                              </p:par>
                            </p:childTnLst>
                          </p:cTn>
                        </p:par>
                        <p:par>
                          <p:cTn id="9" fill="hold">
                            <p:stCondLst>
                              <p:cond delay="500"/>
                            </p:stCondLst>
                            <p:childTnLst>
                              <p:par>
                                <p:cTn id="10" presetID="10" presetClass="entr" presetSubtype="0" fill="hold" grpId="0" nodeType="afterEffect">
                                  <p:stCondLst>
                                    <p:cond delay="25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21" presetClass="entr" presetSubtype="1"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Effect transition="in" filter="wheel(1)">
                                      <p:cBhvr>
                                        <p:cTn id="15" dur="1000"/>
                                        <p:tgtEl>
                                          <p:spTgt spid="22"/>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750"/>
                                        <p:tgtEl>
                                          <p:spTgt spid="27"/>
                                        </p:tgtEl>
                                      </p:cBhvr>
                                    </p:animEffect>
                                  </p:childTnLst>
                                </p:cTn>
                              </p:par>
                              <p:par>
                                <p:cTn id="20" presetID="21" presetClass="entr" presetSubtype="1"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heel(1)">
                                      <p:cBhvr>
                                        <p:cTn id="22" dur="1000"/>
                                        <p:tgtEl>
                                          <p:spTgt spid="26"/>
                                        </p:tgtEl>
                                      </p:cBhvr>
                                    </p:animEffect>
                                  </p:childTnLst>
                                </p:cTn>
                              </p:par>
                            </p:childTnLst>
                          </p:cTn>
                        </p:par>
                        <p:par>
                          <p:cTn id="23" fill="hold">
                            <p:stCondLst>
                              <p:cond delay="2750"/>
                            </p:stCondLst>
                            <p:childTnLst>
                              <p:par>
                                <p:cTn id="24" presetID="10" presetClass="entr" presetSubtype="0" fill="hold" grpId="0" nodeType="after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750"/>
                                        <p:tgtEl>
                                          <p:spTgt spid="29"/>
                                        </p:tgtEl>
                                      </p:cBhvr>
                                    </p:animEffect>
                                  </p:childTnLst>
                                </p:cTn>
                              </p:par>
                              <p:par>
                                <p:cTn id="27" presetID="21" presetClass="entr" presetSubtype="1"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heel(1)">
                                      <p:cBhvr>
                                        <p:cTn id="29" dur="1000"/>
                                        <p:tgtEl>
                                          <p:spTgt spid="28"/>
                                        </p:tgtEl>
                                      </p:cBhvr>
                                    </p:animEffect>
                                  </p:childTnLst>
                                </p:cTn>
                              </p:par>
                            </p:childTnLst>
                          </p:cTn>
                        </p:par>
                        <p:par>
                          <p:cTn id="30" fill="hold">
                            <p:stCondLst>
                              <p:cond delay="3750"/>
                            </p:stCondLst>
                            <p:childTnLst>
                              <p:par>
                                <p:cTn id="31" presetID="10"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750"/>
                                        <p:tgtEl>
                                          <p:spTgt spid="31"/>
                                        </p:tgtEl>
                                      </p:cBhvr>
                                    </p:animEffect>
                                  </p:childTnLst>
                                </p:cTn>
                              </p:par>
                              <p:par>
                                <p:cTn id="34" presetID="21" presetClass="entr" presetSubtype="1"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heel(1)">
                                      <p:cBhvr>
                                        <p:cTn id="36" dur="1000"/>
                                        <p:tgtEl>
                                          <p:spTgt spid="30"/>
                                        </p:tgtEl>
                                      </p:cBhvr>
                                    </p:animEffect>
                                  </p:childTnLst>
                                </p:cTn>
                              </p:par>
                            </p:childTnLst>
                          </p:cTn>
                        </p:par>
                        <p:par>
                          <p:cTn id="37" fill="hold">
                            <p:stCondLst>
                              <p:cond delay="4750"/>
                            </p:stCondLst>
                            <p:childTnLst>
                              <p:par>
                                <p:cTn id="38" presetID="22" presetClass="entr" presetSubtype="1"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500"/>
                                        <p:tgtEl>
                                          <p:spTgt spid="25"/>
                                        </p:tgtEl>
                                      </p:cBhvr>
                                    </p:animEffect>
                                  </p:childTnLst>
                                </p:cTn>
                              </p:par>
                            </p:childTnLst>
                          </p:cTn>
                        </p:par>
                        <p:par>
                          <p:cTn id="41" fill="hold">
                            <p:stCondLst>
                              <p:cond delay="5250"/>
                            </p:stCondLst>
                            <p:childTnLst>
                              <p:par>
                                <p:cTn id="42" presetID="10"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750"/>
                                        <p:tgtEl>
                                          <p:spTgt spid="39"/>
                                        </p:tgtEl>
                                      </p:cBhvr>
                                    </p:animEffect>
                                  </p:childTnLst>
                                </p:cTn>
                              </p:par>
                              <p:par>
                                <p:cTn id="45" presetID="21" presetClass="entr" presetSubtype="1"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heel(1)">
                                      <p:cBhvr>
                                        <p:cTn id="47" dur="1000"/>
                                        <p:tgtEl>
                                          <p:spTgt spid="38"/>
                                        </p:tgtEl>
                                      </p:cBhvr>
                                    </p:animEffect>
                                  </p:childTnLst>
                                </p:cTn>
                              </p:par>
                            </p:childTnLst>
                          </p:cTn>
                        </p:par>
                        <p:par>
                          <p:cTn id="48" fill="hold">
                            <p:stCondLst>
                              <p:cond delay="6250"/>
                            </p:stCondLst>
                            <p:childTnLst>
                              <p:par>
                                <p:cTn id="49" presetID="22" presetClass="entr" presetSubtype="4"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00"/>
                                        <p:tgtEl>
                                          <p:spTgt spid="52"/>
                                        </p:tgtEl>
                                      </p:cBhvr>
                                    </p:animEffect>
                                  </p:childTnLst>
                                </p:cTn>
                              </p:par>
                            </p:childTnLst>
                          </p:cTn>
                        </p:par>
                        <p:par>
                          <p:cTn id="52" fill="hold">
                            <p:stCondLst>
                              <p:cond delay="6750"/>
                            </p:stCondLst>
                            <p:childTnLst>
                              <p:par>
                                <p:cTn id="53" presetID="10" presetClass="entr" presetSubtype="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fade">
                                      <p:cBhvr>
                                        <p:cTn id="55" dur="750"/>
                                        <p:tgtEl>
                                          <p:spTgt spid="47"/>
                                        </p:tgtEl>
                                      </p:cBhvr>
                                    </p:animEffect>
                                  </p:childTnLst>
                                </p:cTn>
                              </p:par>
                              <p:par>
                                <p:cTn id="56" presetID="21" presetClass="entr" presetSubtype="1"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heel(1)">
                                      <p:cBhvr>
                                        <p:cTn id="58" dur="1000"/>
                                        <p:tgtEl>
                                          <p:spTgt spid="46"/>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750"/>
                                        <p:tgtEl>
                                          <p:spTgt spid="50"/>
                                        </p:tgtEl>
                                      </p:cBhvr>
                                    </p:animEffect>
                                  </p:childTnLst>
                                </p:cTn>
                              </p:par>
                              <p:par>
                                <p:cTn id="62" presetID="21" presetClass="entr" presetSubtype="1" fill="hold" nodeType="withEffect">
                                  <p:stCondLst>
                                    <p:cond delay="500"/>
                                  </p:stCondLst>
                                  <p:childTnLst>
                                    <p:set>
                                      <p:cBhvr>
                                        <p:cTn id="63" dur="1" fill="hold">
                                          <p:stCondLst>
                                            <p:cond delay="0"/>
                                          </p:stCondLst>
                                        </p:cTn>
                                        <p:tgtEl>
                                          <p:spTgt spid="49"/>
                                        </p:tgtEl>
                                        <p:attrNameLst>
                                          <p:attrName>style.visibility</p:attrName>
                                        </p:attrNameLst>
                                      </p:cBhvr>
                                      <p:to>
                                        <p:strVal val="visible"/>
                                      </p:to>
                                    </p:set>
                                    <p:animEffect transition="in" filter="wheel(1)">
                                      <p:cBhvr>
                                        <p:cTn id="64" dur="1000"/>
                                        <p:tgtEl>
                                          <p:spTgt spid="49"/>
                                        </p:tgtEl>
                                      </p:cBhvr>
                                    </p:animEffect>
                                  </p:childTnLst>
                                </p:cTn>
                              </p:par>
                              <p:par>
                                <p:cTn id="65" presetID="10" presetClass="entr" presetSubtype="0" fill="hold" grpId="0" nodeType="withEffect">
                                  <p:stCondLst>
                                    <p:cond delay="75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750"/>
                                        <p:tgtEl>
                                          <p:spTgt spid="33"/>
                                        </p:tgtEl>
                                      </p:cBhvr>
                                    </p:animEffect>
                                  </p:childTnLst>
                                </p:cTn>
                              </p:par>
                              <p:par>
                                <p:cTn id="68" presetID="21" presetClass="entr" presetSubtype="1" fill="hold" nodeType="withEffect">
                                  <p:stCondLst>
                                    <p:cond delay="1000"/>
                                  </p:stCondLst>
                                  <p:childTnLst>
                                    <p:set>
                                      <p:cBhvr>
                                        <p:cTn id="69" dur="1" fill="hold">
                                          <p:stCondLst>
                                            <p:cond delay="0"/>
                                          </p:stCondLst>
                                        </p:cTn>
                                        <p:tgtEl>
                                          <p:spTgt spid="32"/>
                                        </p:tgtEl>
                                        <p:attrNameLst>
                                          <p:attrName>style.visibility</p:attrName>
                                        </p:attrNameLst>
                                      </p:cBhvr>
                                      <p:to>
                                        <p:strVal val="visible"/>
                                      </p:to>
                                    </p:set>
                                    <p:animEffect transition="in" filter="wheel(1)">
                                      <p:cBhvr>
                                        <p:cTn id="70" dur="1000"/>
                                        <p:tgtEl>
                                          <p:spTgt spid="32"/>
                                        </p:tgtEl>
                                      </p:cBhvr>
                                    </p:animEffect>
                                  </p:childTnLst>
                                </p:cTn>
                              </p:par>
                            </p:childTnLst>
                          </p:cTn>
                        </p:par>
                        <p:par>
                          <p:cTn id="71" fill="hold">
                            <p:stCondLst>
                              <p:cond delay="8750"/>
                            </p:stCondLst>
                            <p:childTnLst>
                              <p:par>
                                <p:cTn id="72" presetID="22" presetClass="entr" presetSubtype="2"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right)">
                                      <p:cBhvr>
                                        <p:cTn id="74" dur="500"/>
                                        <p:tgtEl>
                                          <p:spTgt spid="57"/>
                                        </p:tgtEl>
                                      </p:cBhvr>
                                    </p:animEffect>
                                  </p:childTnLst>
                                </p:cTn>
                              </p:par>
                            </p:childTnLst>
                          </p:cTn>
                        </p:par>
                        <p:par>
                          <p:cTn id="75" fill="hold">
                            <p:stCondLst>
                              <p:cond delay="9250"/>
                            </p:stCondLst>
                            <p:childTnLst>
                              <p:par>
                                <p:cTn id="76" presetID="22" presetClass="entr" presetSubtype="8"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wipe(left)">
                                      <p:cBhvr>
                                        <p:cTn id="78" dur="500"/>
                                        <p:tgtEl>
                                          <p:spTgt spid="24"/>
                                        </p:tgtEl>
                                      </p:cBhvr>
                                    </p:animEffect>
                                  </p:childTnLst>
                                </p:cTn>
                              </p:par>
                            </p:childTnLst>
                          </p:cTn>
                        </p:par>
                        <p:par>
                          <p:cTn id="79" fill="hold">
                            <p:stCondLst>
                              <p:cond delay="9750"/>
                            </p:stCondLst>
                            <p:childTnLst>
                              <p:par>
                                <p:cTn id="80" presetID="23" presetClass="entr" presetSubtype="32" fill="hold" grpId="0" nodeType="afterEffect">
                                  <p:stCondLst>
                                    <p:cond delay="500"/>
                                  </p:stCondLst>
                                  <p:childTnLst>
                                    <p:set>
                                      <p:cBhvr>
                                        <p:cTn id="81" dur="1" fill="hold">
                                          <p:stCondLst>
                                            <p:cond delay="0"/>
                                          </p:stCondLst>
                                        </p:cTn>
                                        <p:tgtEl>
                                          <p:spTgt spid="54"/>
                                        </p:tgtEl>
                                        <p:attrNameLst>
                                          <p:attrName>style.visibility</p:attrName>
                                        </p:attrNameLst>
                                      </p:cBhvr>
                                      <p:to>
                                        <p:strVal val="visible"/>
                                      </p:to>
                                    </p:set>
                                    <p:anim calcmode="lin" valueType="num">
                                      <p:cBhvr>
                                        <p:cTn id="82" dur="500" fill="hold"/>
                                        <p:tgtEl>
                                          <p:spTgt spid="54"/>
                                        </p:tgtEl>
                                        <p:attrNameLst>
                                          <p:attrName>ppt_w</p:attrName>
                                        </p:attrNameLst>
                                      </p:cBhvr>
                                      <p:tavLst>
                                        <p:tav tm="0">
                                          <p:val>
                                            <p:strVal val="4*#ppt_w"/>
                                          </p:val>
                                        </p:tav>
                                        <p:tav tm="100000">
                                          <p:val>
                                            <p:strVal val="#ppt_w"/>
                                          </p:val>
                                        </p:tav>
                                      </p:tavLst>
                                    </p:anim>
                                    <p:anim calcmode="lin" valueType="num">
                                      <p:cBhvr>
                                        <p:cTn id="83" dur="500" fill="hold"/>
                                        <p:tgtEl>
                                          <p:spTgt spid="54"/>
                                        </p:tgtEl>
                                        <p:attrNameLst>
                                          <p:attrName>ppt_h</p:attrName>
                                        </p:attrNameLst>
                                      </p:cBhvr>
                                      <p:tavLst>
                                        <p:tav tm="0">
                                          <p:val>
                                            <p:strVal val="4*#ppt_h"/>
                                          </p:val>
                                        </p:tav>
                                        <p:tav tm="100000">
                                          <p:val>
                                            <p:strVal val="#ppt_h"/>
                                          </p:val>
                                        </p:tav>
                                      </p:tavLst>
                                    </p:anim>
                                  </p:childTnLst>
                                </p:cTn>
                              </p:par>
                              <p:par>
                                <p:cTn id="84" presetID="10" presetClass="entr" presetSubtype="0" fill="hold" grpId="0"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childTnLst>
                          </p:cTn>
                        </p:par>
                        <p:par>
                          <p:cTn id="87" fill="hold">
                            <p:stCondLst>
                              <p:cond delay="10750"/>
                            </p:stCondLst>
                            <p:childTnLst>
                              <p:par>
                                <p:cTn id="88" presetID="22" presetClass="entr" presetSubtype="2"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right)">
                                      <p:cBhvr>
                                        <p:cTn id="90" dur="500"/>
                                        <p:tgtEl>
                                          <p:spTgt spid="11"/>
                                        </p:tgtEl>
                                      </p:cBhvr>
                                    </p:animEffect>
                                  </p:childTnLst>
                                </p:cTn>
                              </p:par>
                            </p:childTnLst>
                          </p:cTn>
                        </p:par>
                        <p:par>
                          <p:cTn id="91" fill="hold">
                            <p:stCondLst>
                              <p:cond delay="11250"/>
                            </p:stCondLst>
                            <p:childTnLst>
                              <p:par>
                                <p:cTn id="92" presetID="22" presetClass="entr" presetSubtype="1"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up)">
                                      <p:cBhvr>
                                        <p:cTn id="94" dur="500"/>
                                        <p:tgtEl>
                                          <p:spTgt spid="12"/>
                                        </p:tgtEl>
                                      </p:cBhvr>
                                    </p:animEffect>
                                  </p:childTnLst>
                                </p:cTn>
                              </p:par>
                            </p:childTnLst>
                          </p:cTn>
                        </p:par>
                        <p:par>
                          <p:cTn id="95" fill="hold">
                            <p:stCondLst>
                              <p:cond delay="11750"/>
                            </p:stCondLst>
                            <p:childTnLst>
                              <p:par>
                                <p:cTn id="96" presetID="22" presetClass="entr" presetSubtype="8"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wipe(left)">
                                      <p:cBhvr>
                                        <p:cTn id="9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21" grpId="0"/>
      <p:bldP spid="23" grpId="0"/>
      <p:bldP spid="25" grpId="0" animBg="1"/>
      <p:bldP spid="27" grpId="0"/>
      <p:bldP spid="29" grpId="0"/>
      <p:bldP spid="31" grpId="0"/>
      <p:bldP spid="33" grpId="0"/>
      <p:bldP spid="39" grpId="0"/>
      <p:bldP spid="47" grpId="0"/>
      <p:bldP spid="50" grpId="0"/>
      <p:bldP spid="52" grpId="0" animBg="1"/>
      <p:bldP spid="54" grpId="0"/>
      <p:bldP spid="24" grpId="0" animBg="1"/>
      <p:bldP spid="57" grpId="0" animBg="1"/>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72309" y="121023"/>
            <a:ext cx="3545903" cy="107576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600" dirty="0">
                <a:solidFill>
                  <a:schemeClr val="bg1"/>
                </a:solidFill>
                <a:latin typeface="Stencil" panose="040409050D0802020404" pitchFamily="82" charset="0"/>
              </a:rPr>
              <a:t>Historique</a:t>
            </a:r>
            <a:endParaRPr lang="fr-FR" sz="4000" dirty="0">
              <a:solidFill>
                <a:schemeClr val="bg1"/>
              </a:solidFill>
              <a:latin typeface="Stencil" panose="040409050D0802020404" pitchFamily="82" charset="0"/>
            </a:endParaRPr>
          </a:p>
        </p:txBody>
      </p:sp>
      <p:sp>
        <p:nvSpPr>
          <p:cNvPr id="5" name="Espace réservé du contenu 2"/>
          <p:cNvSpPr txBox="1">
            <a:spLocks/>
          </p:cNvSpPr>
          <p:nvPr/>
        </p:nvSpPr>
        <p:spPr>
          <a:xfrm>
            <a:off x="838200" y="1974280"/>
            <a:ext cx="10515600" cy="37401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176213" algn="just">
              <a:lnSpc>
                <a:spcPct val="150000"/>
              </a:lnSpc>
              <a:buNone/>
            </a:pPr>
            <a:r>
              <a:rPr lang="fr-FR" sz="2400" dirty="0">
                <a:cs typeface="Arial" panose="020B0604020202020204" pitchFamily="34" charset="0"/>
              </a:rPr>
              <a:t>Il y a un siècle environ, on s’est aperçu que la durée et les conditions de travail dans certaines mines et fabriques n’étaient pas tolérables du point de vue de la sécurité et de la santé et qu’il s’imposait de légiférer pour fixer des limites acceptables. On peut considérer que l’ergonomie date du moment où de telles limites ont été établies.</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8</a:t>
            </a:fld>
            <a:endParaRPr lang="fr-FR"/>
          </a:p>
        </p:txBody>
      </p:sp>
    </p:spTree>
    <p:extLst>
      <p:ext uri="{BB962C8B-B14F-4D97-AF65-F5344CB8AC3E}">
        <p14:creationId xmlns:p14="http://schemas.microsoft.com/office/powerpoint/2010/main" val="211680555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1330949"/>
            <a:ext cx="10515600" cy="4800027"/>
          </a:xfrm>
        </p:spPr>
        <p:txBody>
          <a:bodyPr>
            <a:noAutofit/>
          </a:bodyPr>
          <a:lstStyle/>
          <a:p>
            <a:pPr>
              <a:lnSpc>
                <a:spcPct val="100000"/>
              </a:lnSpc>
              <a:buFont typeface="Wingdings" panose="05000000000000000000" pitchFamily="2" charset="2"/>
              <a:buChar char="§"/>
            </a:pPr>
            <a:r>
              <a:rPr lang="fr-FR" sz="2400" b="1" dirty="0">
                <a:cs typeface="Arial" panose="020B0604020202020204" pitchFamily="34" charset="0"/>
              </a:rPr>
              <a:t>L’ergonomie physique</a:t>
            </a:r>
            <a:r>
              <a:rPr lang="fr-FR" sz="2400" dirty="0">
                <a:cs typeface="Arial" panose="020B0604020202020204" pitchFamily="34" charset="0"/>
              </a:rPr>
              <a:t> </a:t>
            </a:r>
            <a:br>
              <a:rPr lang="fr-FR" sz="2400" dirty="0">
                <a:cs typeface="Arial" panose="020B0604020202020204" pitchFamily="34" charset="0"/>
              </a:rPr>
            </a:br>
            <a:r>
              <a:rPr lang="fr-FR" sz="2400" dirty="0">
                <a:cs typeface="Arial" panose="020B0604020202020204" pitchFamily="34" charset="0"/>
              </a:rPr>
              <a:t>L’ergonomie physique s’intéresse aux caractéristiques anatomiques, anthropométriques, physiologiques et biomécaniques de l’homme dans leur relation avec l’activité physique</a:t>
            </a:r>
            <a:r>
              <a:rPr lang="fr-FR" sz="2400" dirty="0" smtClean="0">
                <a:cs typeface="Arial" panose="020B0604020202020204" pitchFamily="34" charset="0"/>
              </a:rPr>
              <a:t>.</a:t>
            </a:r>
          </a:p>
          <a:p>
            <a:pPr>
              <a:lnSpc>
                <a:spcPct val="100000"/>
              </a:lnSpc>
              <a:buFont typeface="Wingdings" panose="05000000000000000000" pitchFamily="2" charset="2"/>
              <a:buChar char="§"/>
            </a:pPr>
            <a:endParaRPr lang="fr-FR" sz="2400" dirty="0">
              <a:cs typeface="Arial" panose="020B0604020202020204" pitchFamily="34" charset="0"/>
            </a:endParaRPr>
          </a:p>
          <a:p>
            <a:pPr>
              <a:lnSpc>
                <a:spcPct val="100000"/>
              </a:lnSpc>
              <a:buFont typeface="Wingdings" panose="05000000000000000000" pitchFamily="2" charset="2"/>
              <a:buChar char="§"/>
            </a:pPr>
            <a:r>
              <a:rPr lang="fr-FR" sz="2400" b="1" dirty="0">
                <a:cs typeface="Arial" panose="020B0604020202020204" pitchFamily="34" charset="0"/>
              </a:rPr>
              <a:t>L’ergonomie cognitive </a:t>
            </a:r>
            <a:r>
              <a:rPr lang="fr-FR" sz="2400" dirty="0">
                <a:cs typeface="Arial" panose="020B0604020202020204" pitchFamily="34" charset="0"/>
              </a:rPr>
              <a:t>s’intéresse aux processus mentaux, tels que la perception, la mémoire, le raisonnement et les réponses motrices, dans leurs effets sur les interactions entre les personnes et d’autres composantes d’un </a:t>
            </a:r>
            <a:r>
              <a:rPr lang="fr-FR" sz="2400" dirty="0" smtClean="0">
                <a:cs typeface="Arial" panose="020B0604020202020204" pitchFamily="34" charset="0"/>
              </a:rPr>
              <a:t>système.</a:t>
            </a:r>
          </a:p>
          <a:p>
            <a:pPr>
              <a:lnSpc>
                <a:spcPct val="100000"/>
              </a:lnSpc>
              <a:buFont typeface="Wingdings" panose="05000000000000000000" pitchFamily="2" charset="2"/>
              <a:buChar char="§"/>
            </a:pPr>
            <a:endParaRPr lang="fr-FR" sz="2400" dirty="0">
              <a:cs typeface="Arial" panose="020B0604020202020204" pitchFamily="34" charset="0"/>
            </a:endParaRPr>
          </a:p>
          <a:p>
            <a:pPr>
              <a:lnSpc>
                <a:spcPct val="100000"/>
              </a:lnSpc>
              <a:buFont typeface="Wingdings" panose="05000000000000000000" pitchFamily="2" charset="2"/>
              <a:buChar char="§"/>
            </a:pPr>
            <a:r>
              <a:rPr lang="fr-FR" sz="2400" b="1" dirty="0">
                <a:cs typeface="Arial" panose="020B0604020202020204" pitchFamily="34" charset="0"/>
              </a:rPr>
              <a:t>L’ergonomie organisationnelle </a:t>
            </a:r>
            <a:r>
              <a:rPr lang="fr-FR" sz="2400" dirty="0">
                <a:cs typeface="Arial" panose="020B0604020202020204" pitchFamily="34" charset="0"/>
              </a:rPr>
              <a:t>s’intéresse à l’optimisation des systèmes </a:t>
            </a:r>
            <a:r>
              <a:rPr lang="fr-FR" sz="2400" dirty="0" err="1">
                <a:cs typeface="Arial" panose="020B0604020202020204" pitchFamily="34" charset="0"/>
              </a:rPr>
              <a:t>socio-techniques</a:t>
            </a:r>
            <a:r>
              <a:rPr lang="fr-FR" sz="2400" dirty="0">
                <a:cs typeface="Arial" panose="020B0604020202020204" pitchFamily="34" charset="0"/>
              </a:rPr>
              <a:t>, ceci incluant leur structure organisationnelle, règles et processus. </a:t>
            </a:r>
          </a:p>
        </p:txBody>
      </p:sp>
      <p:sp>
        <p:nvSpPr>
          <p:cNvPr id="4" name="Titre 1"/>
          <p:cNvSpPr txBox="1">
            <a:spLocks/>
          </p:cNvSpPr>
          <p:nvPr/>
        </p:nvSpPr>
        <p:spPr>
          <a:xfrm>
            <a:off x="958861" y="273916"/>
            <a:ext cx="3680374" cy="84135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sz="3200" dirty="0">
                <a:solidFill>
                  <a:schemeClr val="bg1"/>
                </a:solidFill>
                <a:latin typeface="Stencil" panose="040409050D0802020404" pitchFamily="82" charset="0"/>
              </a:rPr>
              <a:t>Types d’ergonomie</a:t>
            </a:r>
          </a:p>
        </p:txBody>
      </p:sp>
      <p:sp>
        <p:nvSpPr>
          <p:cNvPr id="2" name="Espace réservé du numéro de diapositive 1"/>
          <p:cNvSpPr>
            <a:spLocks noGrp="1"/>
          </p:cNvSpPr>
          <p:nvPr>
            <p:ph type="sldNum" sz="quarter" idx="12"/>
          </p:nvPr>
        </p:nvSpPr>
        <p:spPr/>
        <p:txBody>
          <a:bodyPr/>
          <a:lstStyle/>
          <a:p>
            <a:fld id="{6759CEAF-9298-40F5-843A-399772D46C8E}" type="slidenum">
              <a:rPr lang="fr-FR" smtClean="0"/>
              <a:t>9</a:t>
            </a:fld>
            <a:endParaRPr lang="fr-FR"/>
          </a:p>
        </p:txBody>
      </p:sp>
    </p:spTree>
    <p:extLst>
      <p:ext uri="{BB962C8B-B14F-4D97-AF65-F5344CB8AC3E}">
        <p14:creationId xmlns:p14="http://schemas.microsoft.com/office/powerpoint/2010/main" val="1073304461"/>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ppt_x</p:attrName>
                                        </p:attrNameLst>
                                      </p:cBhvr>
                                      <p:tavLst>
                                        <p:tav tm="0">
                                          <p:val>
                                            <p:strVal val="#ppt_x-#ppt_w*1.125000"/>
                                          </p:val>
                                        </p:tav>
                                        <p:tav tm="100000">
                                          <p:val>
                                            <p:strVal val="#ppt_x"/>
                                          </p:val>
                                        </p:tav>
                                      </p:tavLst>
                                    </p:anim>
                                    <p:animEffect transition="in" filter="wipe(right)">
                                      <p:cBhvr>
                                        <p:cTn id="8" dur="500"/>
                                        <p:tgtEl>
                                          <p:spTgt spid="4"/>
                                        </p:tgtEl>
                                      </p:cBhvr>
                                    </p:animEffec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TotalTime>
  <Words>3664</Words>
  <Application>Microsoft Macintosh PowerPoint</Application>
  <PresentationFormat>Personnalisé</PresentationFormat>
  <Paragraphs>422</Paragraphs>
  <Slides>54</Slides>
  <Notes>9</Notes>
  <HiddenSlides>0</HiddenSlides>
  <MMClips>0</MMClips>
  <ScaleCrop>false</ScaleCrop>
  <HeadingPairs>
    <vt:vector size="4" baseType="variant">
      <vt:variant>
        <vt:lpstr>Thème</vt:lpstr>
      </vt:variant>
      <vt:variant>
        <vt:i4>1</vt:i4>
      </vt:variant>
      <vt:variant>
        <vt:lpstr>Titres des diapositives</vt:lpstr>
      </vt:variant>
      <vt:variant>
        <vt:i4>54</vt:i4>
      </vt:variant>
    </vt:vector>
  </HeadingPairs>
  <TitlesOfParts>
    <vt:vector size="55" baseType="lpstr">
      <vt:lpstr>Thème Office</vt:lpstr>
      <vt:lpstr>Présentation PowerPoint</vt:lpstr>
      <vt:lpstr>Présentation PowerPoint</vt:lpstr>
      <vt:lpstr>INTRODUCTION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dc:title>
  <dc:creator>User</dc:creator>
  <cp:lastModifiedBy>Catherine Recanati</cp:lastModifiedBy>
  <cp:revision>235</cp:revision>
  <dcterms:created xsi:type="dcterms:W3CDTF">2016-02-03T11:55:05Z</dcterms:created>
  <dcterms:modified xsi:type="dcterms:W3CDTF">2016-02-19T09:31:48Z</dcterms:modified>
</cp:coreProperties>
</file>