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9" r:id="rId2"/>
    <p:sldId id="371" r:id="rId3"/>
    <p:sldId id="403" r:id="rId4"/>
    <p:sldId id="388" r:id="rId5"/>
    <p:sldId id="389" r:id="rId6"/>
    <p:sldId id="407" r:id="rId7"/>
    <p:sldId id="350" r:id="rId8"/>
    <p:sldId id="412" r:id="rId9"/>
    <p:sldId id="409" r:id="rId10"/>
    <p:sldId id="410" r:id="rId11"/>
    <p:sldId id="374" r:id="rId12"/>
    <p:sldId id="369" r:id="rId13"/>
    <p:sldId id="396" r:id="rId14"/>
    <p:sldId id="372" r:id="rId1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7575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30" autoAdjust="0"/>
  </p:normalViewPr>
  <p:slideViewPr>
    <p:cSldViewPr>
      <p:cViewPr>
        <p:scale>
          <a:sx n="66" d="100"/>
          <a:sy n="66" d="100"/>
        </p:scale>
        <p:origin x="-153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0D8CD1-CB57-4CBF-A73F-5684E8165C6A}" type="datetimeFigureOut">
              <a:rPr lang="fr-FR"/>
              <a:pPr>
                <a:defRPr/>
              </a:pPr>
              <a:t>13/02/2015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8264873-7744-4482-A7A9-E2FB9F20451B}"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adeo.fr/Presentation_de_Tadeo/fr/150/313.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358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A4AB7B-7A4F-4968-A429-2A7B749494A9}" type="slidenum">
              <a:rPr lang="fr-FR"/>
              <a:pPr fontAlgn="base">
                <a:spcBef>
                  <a:spcPct val="0"/>
                </a:spcBef>
                <a:spcAft>
                  <a:spcPct val="0"/>
                </a:spcAft>
                <a:defRPr/>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z="1200" b="0" i="0" kern="1200" dirty="0" smtClean="0">
                <a:solidFill>
                  <a:schemeClr val="tx1"/>
                </a:solidFill>
                <a:latin typeface="+mn-lt"/>
                <a:ea typeface="+mn-ea"/>
                <a:cs typeface="+mn-cs"/>
              </a:rPr>
              <a:t>En France, environ 100 000 personnes sourdes ou malentendantes sont salariées dans les secteurs public et privés.</a:t>
            </a:r>
            <a:r>
              <a:rPr lang="fr-FR" dirty="0" smtClean="0"/>
              <a:t/>
            </a:r>
            <a:br>
              <a:rPr lang="fr-FR" dirty="0" smtClean="0"/>
            </a:br>
            <a:r>
              <a:rPr lang="fr-FR" sz="1200" b="0" i="0" kern="1200" dirty="0" smtClean="0">
                <a:solidFill>
                  <a:schemeClr val="tx1"/>
                </a:solidFill>
                <a:latin typeface="+mn-lt"/>
                <a:ea typeface="+mn-ea"/>
                <a:cs typeface="+mn-cs"/>
              </a:rPr>
              <a:t>Elles n’ont pas ou peu accès au téléphone, aux réunions ou aux formations. La communication avec leur environnement professionnel est souvent difficile.</a:t>
            </a:r>
            <a:r>
              <a:rPr lang="fr-FR" dirty="0" smtClean="0"/>
              <a:t/>
            </a:r>
            <a:br>
              <a:rPr lang="fr-FR" dirty="0" smtClean="0"/>
            </a:br>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La solution </a:t>
            </a:r>
            <a:r>
              <a:rPr lang="fr-FR" sz="1200" b="0" i="0" kern="1200" dirty="0" err="1" smtClean="0">
                <a:solidFill>
                  <a:schemeClr val="tx1"/>
                </a:solidFill>
                <a:latin typeface="+mn-lt"/>
                <a:ea typeface="+mn-ea"/>
                <a:cs typeface="+mn-cs"/>
              </a:rPr>
              <a:t>Tadeo</a:t>
            </a:r>
            <a:r>
              <a:rPr lang="fr-FR" sz="1200" b="0" i="0" kern="1200" dirty="0" smtClean="0">
                <a:solidFill>
                  <a:schemeClr val="tx1"/>
                </a:solidFill>
                <a:latin typeface="+mn-lt"/>
                <a:ea typeface="+mn-ea"/>
                <a:cs typeface="+mn-cs"/>
              </a:rPr>
              <a:t> permet la communication entre personnes sourdes ou malentendantes et personnes </a:t>
            </a:r>
            <a:r>
              <a:rPr lang="fr-FR" sz="1200" b="0" i="0" kern="1200" dirty="0" err="1" smtClean="0">
                <a:solidFill>
                  <a:schemeClr val="tx1"/>
                </a:solidFill>
                <a:latin typeface="+mn-lt"/>
                <a:ea typeface="+mn-ea"/>
                <a:cs typeface="+mn-cs"/>
              </a:rPr>
              <a:t>entendantes</a:t>
            </a:r>
            <a:r>
              <a:rPr lang="fr-FR" sz="1200" b="0" i="0" kern="1200" dirty="0" smtClean="0">
                <a:solidFill>
                  <a:schemeClr val="tx1"/>
                </a:solidFill>
                <a:latin typeface="+mn-lt"/>
                <a:ea typeface="+mn-ea"/>
                <a:cs typeface="+mn-cs"/>
              </a:rPr>
              <a:t> dans l’univers professionnel de votre entreprise. </a:t>
            </a:r>
            <a:br>
              <a:rPr lang="fr-FR" sz="1200" b="0" i="0" kern="1200" dirty="0" smtClean="0">
                <a:solidFill>
                  <a:schemeClr val="tx1"/>
                </a:solidFill>
                <a:latin typeface="+mn-lt"/>
                <a:ea typeface="+mn-ea"/>
                <a:cs typeface="+mn-cs"/>
              </a:rPr>
            </a:br>
            <a:r>
              <a:rPr lang="fr-FR" sz="1200" b="0" i="0" kern="1200" dirty="0" err="1" smtClean="0">
                <a:solidFill>
                  <a:schemeClr val="tx1"/>
                </a:solidFill>
                <a:latin typeface="+mn-lt"/>
                <a:ea typeface="+mn-ea"/>
                <a:cs typeface="+mn-cs"/>
              </a:rPr>
              <a:t>Tadeo</a:t>
            </a:r>
            <a:r>
              <a:rPr lang="fr-FR" sz="1200" b="0" i="0" kern="1200" dirty="0" smtClean="0">
                <a:solidFill>
                  <a:schemeClr val="tx1"/>
                </a:solidFill>
                <a:latin typeface="+mn-lt"/>
                <a:ea typeface="+mn-ea"/>
                <a:cs typeface="+mn-cs"/>
              </a:rPr>
              <a:t> délivre des services à distance et en temps réel de :</a:t>
            </a:r>
            <a:br>
              <a:rPr lang="fr-FR" sz="1200" b="0" i="0" kern="1200" dirty="0" smtClean="0">
                <a:solidFill>
                  <a:schemeClr val="tx1"/>
                </a:solidFill>
                <a:latin typeface="+mn-lt"/>
                <a:ea typeface="+mn-ea"/>
                <a:cs typeface="+mn-cs"/>
              </a:rPr>
            </a:br>
            <a:endParaRPr lang="fr-FR" sz="1200" b="0" i="0" kern="1200" dirty="0" smtClean="0">
              <a:solidFill>
                <a:schemeClr val="tx1"/>
              </a:solidFill>
              <a:latin typeface="+mn-lt"/>
              <a:ea typeface="+mn-ea"/>
              <a:cs typeface="+mn-cs"/>
            </a:endParaRPr>
          </a:p>
          <a:p>
            <a:endParaRPr lang="fr-FR" dirty="0" smtClean="0"/>
          </a:p>
          <a:p>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hlinkClick r:id="rId3"/>
              </a:rPr>
              <a:t>http://www.tadeo.fr/Presentation_de_Tadeo/fr/150/313.html</a:t>
            </a:r>
            <a:r>
              <a:rPr lang="fr-FR" dirty="0" smtClean="0"/>
              <a:t>    (film  vidéo </a:t>
            </a:r>
            <a:r>
              <a:rPr lang="fr-FR" dirty="0" err="1" smtClean="0"/>
              <a:t>presentation</a:t>
            </a:r>
            <a:r>
              <a:rPr lang="fr-FR" dirty="0" smtClean="0"/>
              <a:t> de </a:t>
            </a:r>
            <a:r>
              <a:rPr lang="fr-FR" dirty="0" err="1" smtClean="0"/>
              <a:t>tedeo</a:t>
            </a:r>
            <a:r>
              <a:rPr lang="fr-FR" dirty="0" smtClean="0"/>
              <a:t>)</a:t>
            </a:r>
          </a:p>
          <a:p>
            <a:endParaRPr lang="fr-FR" dirty="0" smtClean="0"/>
          </a:p>
          <a:p>
            <a:endParaRPr lang="fr-FR" dirty="0" smtClean="0"/>
          </a:p>
          <a:p>
            <a:endParaRPr lang="fr-FR" dirty="0" smtClean="0"/>
          </a:p>
          <a:p>
            <a:r>
              <a:rPr lang="fr-FR" dirty="0" smtClean="0"/>
              <a:t>https://www.youtube.com/watch?v=dvPNNmhzVLE</a:t>
            </a:r>
          </a:p>
        </p:txBody>
      </p:sp>
      <p:sp>
        <p:nvSpPr>
          <p:cNvPr id="4" name="Espace réservé du numéro de diapositive 3"/>
          <p:cNvSpPr>
            <a:spLocks noGrp="1"/>
          </p:cNvSpPr>
          <p:nvPr>
            <p:ph type="sldNum" sz="quarter" idx="5"/>
          </p:nvPr>
        </p:nvSpPr>
        <p:spPr/>
        <p:txBody>
          <a:bodyPr/>
          <a:lstStyle/>
          <a:p>
            <a:pPr>
              <a:defRPr/>
            </a:pPr>
            <a:fld id="{E7F3CFE9-859A-48F5-B476-34CCBB1D145D}" type="slidenum">
              <a:rPr lang="fr-FR" smtClean="0"/>
              <a:pPr>
                <a:defRPr/>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http://www.youphil.com/fr/article/06656-technologie-numerique-sourds-objets-connectes?ypcli=ano</a:t>
            </a:r>
          </a:p>
          <a:p>
            <a:endParaRPr lang="fr-FR" dirty="0" smtClean="0"/>
          </a:p>
          <a:p>
            <a:r>
              <a:rPr lang="fr-FR" dirty="0" smtClean="0"/>
              <a:t>http://www.semageek.com/mobile-lorm-glove-un-moyen-de-communication-pour-les-personnes-sourdes-et-aveugles/</a:t>
            </a:r>
          </a:p>
          <a:p>
            <a:endParaRPr lang="fr-FR" dirty="0"/>
          </a:p>
        </p:txBody>
      </p:sp>
      <p:sp>
        <p:nvSpPr>
          <p:cNvPr id="4" name="Espace réservé du numéro de diapositive 3"/>
          <p:cNvSpPr>
            <a:spLocks noGrp="1"/>
          </p:cNvSpPr>
          <p:nvPr>
            <p:ph type="sldNum" sz="quarter" idx="10"/>
          </p:nvPr>
        </p:nvSpPr>
        <p:spPr/>
        <p:txBody>
          <a:bodyPr/>
          <a:lstStyle/>
          <a:p>
            <a:pPr>
              <a:defRPr/>
            </a:pPr>
            <a:fld id="{38264873-7744-4482-A7A9-E2FB9F20451B}" type="slidenum">
              <a:rPr lang="fr-FR" smtClean="0"/>
              <a:pPr>
                <a:defRPr/>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Les lunettes  3D</a:t>
            </a:r>
          </a:p>
          <a:p>
            <a:endParaRPr lang="fr-FR" dirty="0"/>
          </a:p>
        </p:txBody>
      </p:sp>
      <p:sp>
        <p:nvSpPr>
          <p:cNvPr id="4" name="Espace réservé du numéro de diapositive 3"/>
          <p:cNvSpPr>
            <a:spLocks noGrp="1"/>
          </p:cNvSpPr>
          <p:nvPr>
            <p:ph type="sldNum" sz="quarter" idx="10"/>
          </p:nvPr>
        </p:nvSpPr>
        <p:spPr/>
        <p:txBody>
          <a:bodyPr/>
          <a:lstStyle/>
          <a:p>
            <a:pPr>
              <a:defRPr/>
            </a:pPr>
            <a:fld id="{38264873-7744-4482-A7A9-E2FB9F20451B}" type="slidenum">
              <a:rPr lang="fr-FR" smtClean="0"/>
              <a:pPr>
                <a:defRPr/>
              </a:pPr>
              <a:t>13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latin typeface="Verdana" pitchFamily="34" charset="0"/>
              </a:rPr>
              <a:t>Selon l’Organisation mondiale de la santé </a:t>
            </a:r>
          </a:p>
          <a:p>
            <a:r>
              <a:rPr lang="fr-FR" sz="1200" dirty="0" smtClean="0">
                <a:latin typeface="Verdana" pitchFamily="34" charset="0"/>
              </a:rPr>
              <a:t>dans nos sociétés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38264873-7744-4482-A7A9-E2FB9F20451B}" type="slidenum">
              <a:rPr lang="fr-FR" smtClean="0"/>
              <a:pPr>
                <a:defRPr/>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latin typeface="+mn-lt"/>
              </a:rPr>
              <a:t>En premier parti, je</a:t>
            </a:r>
            <a:r>
              <a:rPr lang="fr-FR" baseline="0" dirty="0" smtClean="0">
                <a:latin typeface="+mn-lt"/>
              </a:rPr>
              <a:t> vais </a:t>
            </a:r>
            <a:r>
              <a:rPr lang="fr-FR" dirty="0" smtClean="0">
                <a:latin typeface="+mn-lt"/>
              </a:rPr>
              <a:t> exposer quelques outils et appareils dédiés aux non et mal voyants ainsi qu’aux</a:t>
            </a:r>
          </a:p>
          <a:p>
            <a:endParaRPr lang="fr-FR" dirty="0"/>
          </a:p>
        </p:txBody>
      </p:sp>
      <p:sp>
        <p:nvSpPr>
          <p:cNvPr id="4" name="Espace réservé du numéro de diapositive 3"/>
          <p:cNvSpPr>
            <a:spLocks noGrp="1"/>
          </p:cNvSpPr>
          <p:nvPr>
            <p:ph type="sldNum" sz="quarter" idx="10"/>
          </p:nvPr>
        </p:nvSpPr>
        <p:spPr/>
        <p:txBody>
          <a:bodyPr/>
          <a:lstStyle/>
          <a:p>
            <a:pPr>
              <a:defRPr/>
            </a:pPr>
            <a:fld id="{38264873-7744-4482-A7A9-E2FB9F20451B}" type="slidenum">
              <a:rPr lang="fr-FR" smtClean="0"/>
              <a:pPr>
                <a:defRPr/>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sz="1200" dirty="0" smtClean="0"/>
              <a:t>Ces outils grossissent l'image qui s'affiche à l'écran et permettent également de changer le niveau de contrastes .</a:t>
            </a:r>
          </a:p>
          <a:p>
            <a:r>
              <a:rPr lang="fr-FR" sz="1200" b="1" i="0" kern="1200" dirty="0" smtClean="0">
                <a:solidFill>
                  <a:schemeClr val="tx1"/>
                </a:solidFill>
                <a:latin typeface="+mn-lt"/>
                <a:ea typeface="+mn-ea"/>
                <a:cs typeface="+mn-cs"/>
              </a:rPr>
              <a:t>Connectivité multiple</a:t>
            </a:r>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WifiConnectez</a:t>
            </a:r>
            <a:r>
              <a:rPr lang="fr-FR" sz="1200" b="0" i="0" kern="1200" dirty="0" smtClean="0">
                <a:solidFill>
                  <a:schemeClr val="tx1"/>
                </a:solidFill>
                <a:latin typeface="+mn-lt"/>
                <a:ea typeface="+mn-ea"/>
                <a:cs typeface="+mn-cs"/>
              </a:rPr>
              <a:t> votre E-Bot sur tablettes </a:t>
            </a:r>
            <a:r>
              <a:rPr lang="fr-FR" sz="1200" b="0" i="0" kern="1200" dirty="0" err="1" smtClean="0">
                <a:solidFill>
                  <a:schemeClr val="tx1"/>
                </a:solidFill>
                <a:latin typeface="+mn-lt"/>
                <a:ea typeface="+mn-ea"/>
                <a:cs typeface="+mn-cs"/>
              </a:rPr>
              <a:t>Android</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iPad</a:t>
            </a:r>
            <a:r>
              <a:rPr lang="fr-FR" sz="1200" b="0" i="0" kern="1200" dirty="0" smtClean="0">
                <a:solidFill>
                  <a:schemeClr val="tx1"/>
                </a:solidFill>
                <a:latin typeface="+mn-lt"/>
                <a:ea typeface="+mn-ea"/>
                <a:cs typeface="+mn-cs"/>
              </a:rPr>
              <a:t> et PC Windows grâce au Wifi. </a:t>
            </a:r>
          </a:p>
          <a:p>
            <a:r>
              <a:rPr lang="fr-FR" sz="1200" b="0" i="0" kern="1200" dirty="0" smtClean="0">
                <a:solidFill>
                  <a:schemeClr val="tx1"/>
                </a:solidFill>
                <a:latin typeface="+mn-lt"/>
                <a:ea typeface="+mn-ea"/>
                <a:cs typeface="+mn-cs"/>
              </a:rPr>
              <a:t>- USB </a:t>
            </a:r>
            <a:r>
              <a:rPr lang="fr-FR" sz="1200" b="0" i="0" kern="1200" baseline="0" dirty="0" smtClean="0">
                <a:solidFill>
                  <a:schemeClr val="tx1"/>
                </a:solidFill>
                <a:latin typeface="+mn-lt"/>
                <a:ea typeface="+mn-ea"/>
                <a:cs typeface="+mn-cs"/>
              </a:rPr>
              <a:t> : </a:t>
            </a:r>
            <a:r>
              <a:rPr lang="fr-FR" sz="1200" b="0" i="0" kern="1200" dirty="0" smtClean="0">
                <a:solidFill>
                  <a:schemeClr val="tx1"/>
                </a:solidFill>
                <a:latin typeface="+mn-lt"/>
                <a:ea typeface="+mn-ea"/>
                <a:cs typeface="+mn-cs"/>
              </a:rPr>
              <a:t>Connectez votre E-Bot sur  PC et Mac via un câble USB  (USB 2 et USB 3)</a:t>
            </a:r>
          </a:p>
          <a:p>
            <a:pPr>
              <a:buFontTx/>
              <a:buChar char="-"/>
            </a:pPr>
            <a:r>
              <a:rPr lang="fr-FR" sz="1200" b="0" i="0" kern="1200" dirty="0" smtClean="0">
                <a:solidFill>
                  <a:schemeClr val="tx1"/>
                </a:solidFill>
                <a:latin typeface="+mn-lt"/>
                <a:ea typeface="+mn-ea"/>
                <a:cs typeface="+mn-cs"/>
              </a:rPr>
              <a:t>HDMI</a:t>
            </a:r>
            <a:r>
              <a:rPr lang="fr-FR" sz="1200" b="0" i="0" kern="1200" baseline="0" dirty="0" smtClean="0">
                <a:solidFill>
                  <a:schemeClr val="tx1"/>
                </a:solidFill>
                <a:latin typeface="+mn-lt"/>
                <a:ea typeface="+mn-ea"/>
                <a:cs typeface="+mn-cs"/>
              </a:rPr>
              <a:t> :</a:t>
            </a:r>
            <a:r>
              <a:rPr lang="fr-FR" sz="1200" b="0" i="0" kern="1200" dirty="0" smtClean="0">
                <a:solidFill>
                  <a:schemeClr val="tx1"/>
                </a:solidFill>
                <a:latin typeface="+mn-lt"/>
                <a:ea typeface="+mn-ea"/>
                <a:cs typeface="+mn-cs"/>
              </a:rPr>
              <a:t>Connectez le aussi sur les écrans TV et informatiques via un câble HDMI.</a:t>
            </a:r>
          </a:p>
          <a:p>
            <a:r>
              <a:rPr lang="fr-FR" sz="1200" b="0" i="0" kern="1200" dirty="0" smtClean="0">
                <a:solidFill>
                  <a:schemeClr val="tx1"/>
                </a:solidFill>
                <a:latin typeface="+mn-lt"/>
                <a:ea typeface="+mn-ea"/>
                <a:cs typeface="+mn-cs"/>
              </a:rPr>
              <a:t> il ne pèse que 2.3kg !</a:t>
            </a:r>
          </a:p>
          <a:p>
            <a:r>
              <a:rPr lang="fr-FR" sz="1200" b="0" i="0" kern="1200" dirty="0" smtClean="0">
                <a:solidFill>
                  <a:schemeClr val="tx1"/>
                </a:solidFill>
                <a:latin typeface="+mn-lt"/>
                <a:ea typeface="+mn-ea"/>
                <a:cs typeface="+mn-cs"/>
              </a:rPr>
              <a:t> </a:t>
            </a:r>
            <a:r>
              <a:rPr lang="fr-FR" sz="1200" b="1" i="0" kern="1200" dirty="0" smtClean="0">
                <a:solidFill>
                  <a:schemeClr val="tx1"/>
                </a:solidFill>
                <a:latin typeface="+mn-lt"/>
                <a:ea typeface="+mn-ea"/>
                <a:cs typeface="+mn-cs"/>
              </a:rPr>
              <a:t>télécommande sans fil</a:t>
            </a:r>
            <a:endParaRPr lang="fr-FR" dirty="0" smtClean="0"/>
          </a:p>
          <a:p>
            <a:pPr>
              <a:buFontTx/>
              <a:buChar char="-"/>
            </a:pPr>
            <a:endParaRPr lang="fr-FR" sz="1200" b="0" i="0" kern="1200" dirty="0" smtClean="0">
              <a:solidFill>
                <a:schemeClr val="tx1"/>
              </a:solidFill>
              <a:latin typeface="+mn-lt"/>
              <a:ea typeface="+mn-ea"/>
              <a:cs typeface="+mn-cs"/>
            </a:endParaRPr>
          </a:p>
          <a:p>
            <a:endParaRPr lang="fr-FR" dirty="0" smtClean="0"/>
          </a:p>
          <a:p>
            <a:r>
              <a:rPr lang="fr-FR" dirty="0" smtClean="0"/>
              <a:t>https://www.youtube.com/watch?v=t_8VzF0izZk        </a:t>
            </a:r>
          </a:p>
          <a:p>
            <a:endParaRPr lang="fr-FR" dirty="0" smtClean="0"/>
          </a:p>
          <a:p>
            <a:r>
              <a:rPr lang="fr-FR" dirty="0" smtClean="0"/>
              <a:t>http://www.visiole.fr/video-agrandisseur-vocal-e-bot-adv_125_214.html                                     </a:t>
            </a:r>
            <a:endParaRPr lang="fr-FR" sz="1200" b="1" kern="1200" dirty="0" smtClean="0">
              <a:solidFill>
                <a:schemeClr val="tx1"/>
              </a:solidFill>
              <a:latin typeface="+mn-lt"/>
              <a:ea typeface="+mn-ea"/>
              <a:cs typeface="+mn-cs"/>
            </a:endParaRPr>
          </a:p>
          <a:p>
            <a:r>
              <a:rPr lang="fr-FR" dirty="0" smtClean="0"/>
              <a:t/>
            </a:r>
            <a:br>
              <a:rPr lang="fr-FR" dirty="0" smtClean="0"/>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endParaRPr lang="fr-FR" sz="1200" b="1" kern="1200" dirty="0" smtClean="0">
              <a:solidFill>
                <a:schemeClr val="tx1"/>
              </a:solidFill>
              <a:latin typeface="+mn-lt"/>
              <a:ea typeface="+mn-ea"/>
              <a:cs typeface="+mn-cs"/>
            </a:endParaRPr>
          </a:p>
          <a:p>
            <a:r>
              <a:rPr lang="fr-FR" dirty="0" smtClean="0"/>
              <a:t/>
            </a:r>
            <a:br>
              <a:rPr lang="fr-FR" dirty="0" smtClean="0"/>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endParaRPr lang="fr-FR" sz="1200" b="1" kern="1200" dirty="0" smtClean="0">
              <a:solidFill>
                <a:schemeClr val="tx1"/>
              </a:solidFill>
              <a:latin typeface="+mn-lt"/>
              <a:ea typeface="+mn-ea"/>
              <a:cs typeface="+mn-cs"/>
            </a:endParaRPr>
          </a:p>
          <a:p>
            <a:r>
              <a:rPr lang="fr-FR" dirty="0" smtClean="0"/>
              <a:t/>
            </a:r>
            <a:br>
              <a:rPr lang="fr-FR" dirty="0" smtClean="0"/>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
            </a:r>
            <a:br>
              <a:rPr lang="fr-FR" sz="1200" b="1" kern="1200" dirty="0" smtClean="0">
                <a:solidFill>
                  <a:schemeClr val="tx1"/>
                </a:solidFill>
                <a:latin typeface="+mn-lt"/>
                <a:ea typeface="+mn-ea"/>
                <a:cs typeface="+mn-cs"/>
              </a:rPr>
            </a:br>
            <a:endParaRPr lang="fr-FR" sz="1200" b="1" kern="1200" dirty="0" smtClean="0">
              <a:solidFill>
                <a:schemeClr val="tx1"/>
              </a:solidFill>
              <a:latin typeface="+mn-lt"/>
              <a:ea typeface="+mn-ea"/>
              <a:cs typeface="+mn-cs"/>
            </a:endParaRPr>
          </a:p>
          <a:p>
            <a:r>
              <a:rPr lang="fr-FR" dirty="0" smtClean="0"/>
              <a:t> </a:t>
            </a:r>
            <a:r>
              <a:rPr lang="fr-FR" sz="1200" b="1" kern="1200" dirty="0" smtClean="0">
                <a:solidFill>
                  <a:schemeClr val="tx1"/>
                </a:solidFill>
                <a:latin typeface="+mn-lt"/>
                <a:ea typeface="+mn-ea"/>
                <a:cs typeface="+mn-cs"/>
              </a:rPr>
              <a:t>E-Bot ADV</a:t>
            </a:r>
            <a:endParaRPr lang="fr-FR" dirty="0" smtClean="0"/>
          </a:p>
          <a:p>
            <a:r>
              <a:rPr lang="fr-FR" dirty="0" smtClean="0"/>
              <a:t> </a:t>
            </a:r>
            <a:r>
              <a:rPr lang="fr-FR" sz="1200" kern="1200" cap="all" dirty="0" smtClean="0">
                <a:solidFill>
                  <a:schemeClr val="tx1"/>
                </a:solidFill>
                <a:latin typeface="+mn-lt"/>
                <a:ea typeface="+mn-ea"/>
                <a:cs typeface="+mn-cs"/>
              </a:rPr>
              <a:t>PRIX TTC :3990.00 €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38264873-7744-4482-A7A9-E2FB9F20451B}" type="slidenum">
              <a:rPr lang="fr-FR" smtClean="0"/>
              <a:pPr>
                <a:defRPr/>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http://www.visiole.fr/loupe-electronique-candy-4-hd_125_210.html</a:t>
            </a:r>
          </a:p>
          <a:p>
            <a:endParaRPr lang="fr-FR" dirty="0" smtClean="0"/>
          </a:p>
          <a:p>
            <a:r>
              <a:rPr lang="fr-FR" dirty="0" smtClean="0"/>
              <a:t> CANDY 4 HD  et 5 HD, loupe électronique</a:t>
            </a:r>
          </a:p>
          <a:p>
            <a:endParaRPr lang="fr-FR" dirty="0" smtClean="0"/>
          </a:p>
          <a:p>
            <a:r>
              <a:rPr lang="fr-FR" dirty="0" smtClean="0"/>
              <a:t>Loupe électronique de Basse Vision, Haute définition, Vision de près, Vision intermédiaire avec mise au point automatique.(</a:t>
            </a:r>
            <a:r>
              <a:rPr lang="fr-FR" b="1" dirty="0" smtClean="0"/>
              <a:t>23 sept. 2014</a:t>
            </a:r>
            <a:r>
              <a:rPr lang="fr-FR" dirty="0" smtClean="0"/>
              <a:t>)</a:t>
            </a:r>
          </a:p>
          <a:p>
            <a:endParaRPr lang="fr-FR" dirty="0" smtClean="0"/>
          </a:p>
          <a:p>
            <a:r>
              <a:rPr lang="fr-FR" dirty="0" smtClean="0"/>
              <a:t>https://www.youtube.com/watch?v=t_8VzF0izZk</a:t>
            </a:r>
          </a:p>
          <a:p>
            <a:endParaRPr lang="fr-FR" dirty="0" smtClean="0"/>
          </a:p>
        </p:txBody>
      </p:sp>
      <p:sp>
        <p:nvSpPr>
          <p:cNvPr id="4" name="Espace réservé du numéro de diapositive 3"/>
          <p:cNvSpPr>
            <a:spLocks noGrp="1"/>
          </p:cNvSpPr>
          <p:nvPr>
            <p:ph type="sldNum" sz="quarter" idx="5"/>
          </p:nvPr>
        </p:nvSpPr>
        <p:spPr/>
        <p:txBody>
          <a:bodyPr/>
          <a:lstStyle/>
          <a:p>
            <a:pPr>
              <a:defRPr/>
            </a:pPr>
            <a:fld id="{9F12091B-EFFF-455B-A3E1-6734CA03A6B6}" type="slidenum">
              <a:rPr lang="fr-FR" smtClean="0"/>
              <a:pPr>
                <a:defRPr/>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dirty="0" smtClean="0">
                <a:latin typeface="+mn-lt"/>
              </a:rPr>
              <a:t>: </a:t>
            </a:r>
            <a:r>
              <a:rPr lang="fr-FR" dirty="0" err="1" smtClean="0">
                <a:latin typeface="+mn-lt"/>
              </a:rPr>
              <a:t>Jaws</a:t>
            </a:r>
            <a:r>
              <a:rPr lang="fr-FR" dirty="0" smtClean="0">
                <a:latin typeface="+mn-lt"/>
              </a:rPr>
              <a:t> pour Windows est compatible avec une très large gamme de synthèses vocales et de voix tant masculines que féminines afin que chacun trouve la voix qui lui convient le mieux</a:t>
            </a:r>
          </a:p>
          <a:p>
            <a:pPr eaLnBrk="1" hangingPunct="1">
              <a:spcBef>
                <a:spcPct val="0"/>
              </a:spcBef>
            </a:pPr>
            <a:endParaRPr lang="fr-FR" dirty="0" smtClean="0"/>
          </a:p>
          <a:p>
            <a:pPr eaLnBrk="1" hangingPunct="1">
              <a:spcBef>
                <a:spcPct val="0"/>
              </a:spcBef>
            </a:pPr>
            <a:r>
              <a:rPr lang="fr-FR" dirty="0" smtClean="0"/>
              <a:t>http://www.visiole.fr/lecteur-d-ecran--jaws-15-64bit-_125_217.html</a:t>
            </a:r>
          </a:p>
        </p:txBody>
      </p:sp>
      <p:sp>
        <p:nvSpPr>
          <p:cNvPr id="389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A15D08-A602-478F-A81F-EF099FF80A76}" type="slidenum">
              <a:rPr lang="fr-FR"/>
              <a:pPr fontAlgn="base">
                <a:spcBef>
                  <a:spcPct val="0"/>
                </a:spcBef>
                <a:spcAft>
                  <a:spcPct val="0"/>
                </a:spcAft>
                <a:defRPr/>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a:defRPr/>
            </a:pPr>
            <a:r>
              <a:rPr lang="fr-FR" cap="all" dirty="0" smtClean="0"/>
              <a:t>http://www.visiole.fr/braille-sense-u2-mini_125_204.html</a:t>
            </a:r>
          </a:p>
          <a:p>
            <a:pPr>
              <a:defRPr/>
            </a:pPr>
            <a:endParaRPr lang="fr-FR" cap="all"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latin typeface="Verdana" pitchFamily="34" charset="0"/>
              </a:rPr>
              <a:t>http://youtu.be/81kTyScrtuQ</a:t>
            </a:r>
          </a:p>
          <a:p>
            <a:pPr>
              <a:defRPr/>
            </a:pPr>
            <a:r>
              <a:rPr lang="fr-FR" cap="all" dirty="0" smtClean="0"/>
              <a:t/>
            </a:r>
            <a:br>
              <a:rPr lang="fr-FR" cap="all" dirty="0" smtClean="0"/>
            </a:br>
            <a:endParaRPr lang="fr-FR" dirty="0"/>
          </a:p>
        </p:txBody>
      </p:sp>
      <p:sp>
        <p:nvSpPr>
          <p:cNvPr id="4" name="Espace réservé du numéro de diapositive 3"/>
          <p:cNvSpPr>
            <a:spLocks noGrp="1"/>
          </p:cNvSpPr>
          <p:nvPr>
            <p:ph type="sldNum" sz="quarter" idx="5"/>
          </p:nvPr>
        </p:nvSpPr>
        <p:spPr/>
        <p:txBody>
          <a:bodyPr/>
          <a:lstStyle/>
          <a:p>
            <a:pPr>
              <a:defRPr/>
            </a:pPr>
            <a:fld id="{D143B085-13D3-439C-BEFA-1823113C3476}" type="slidenum">
              <a:rPr lang="fr-FR" smtClean="0"/>
              <a:pPr>
                <a:defRPr/>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http://www.visiole.fr/infovox-desktop-pro_125_33.html</a:t>
            </a:r>
            <a:endParaRPr lang="fr-FR" dirty="0"/>
          </a:p>
        </p:txBody>
      </p:sp>
      <p:sp>
        <p:nvSpPr>
          <p:cNvPr id="4" name="Espace réservé du numéro de diapositive 3"/>
          <p:cNvSpPr>
            <a:spLocks noGrp="1"/>
          </p:cNvSpPr>
          <p:nvPr>
            <p:ph type="sldNum" sz="quarter" idx="10"/>
          </p:nvPr>
        </p:nvSpPr>
        <p:spPr/>
        <p:txBody>
          <a:bodyPr/>
          <a:lstStyle/>
          <a:p>
            <a:pPr>
              <a:defRPr/>
            </a:pPr>
            <a:fld id="{38264873-7744-4482-A7A9-E2FB9F20451B}" type="slidenum">
              <a:rPr lang="fr-FR" smtClean="0"/>
              <a:pPr>
                <a:defRPr/>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Formats Audio lus : MP3, MP4, WAV, WMA,WMV, OGG, M4A, MPG, FLAC, AAC, AVI, 3GP et ASF </a:t>
            </a:r>
          </a:p>
          <a:p>
            <a:r>
              <a:rPr lang="fr-FR" sz="1200" b="0" i="0" kern="1200" dirty="0" smtClean="0">
                <a:solidFill>
                  <a:schemeClr val="tx1"/>
                </a:solidFill>
                <a:latin typeface="+mn-lt"/>
                <a:ea typeface="+mn-ea"/>
                <a:cs typeface="+mn-cs"/>
              </a:rPr>
              <a:t>Formats textes lus : TXT,PDF, EPUB, RTF, DOC, DOCX, BRL(BRF) et HTML/XML </a:t>
            </a:r>
          </a:p>
          <a:p>
            <a:r>
              <a:rPr lang="fr-FR" sz="1200" b="0" i="0" kern="1200" dirty="0" smtClean="0">
                <a:solidFill>
                  <a:schemeClr val="tx1"/>
                </a:solidFill>
                <a:latin typeface="+mn-lt"/>
                <a:ea typeface="+mn-ea"/>
                <a:cs typeface="+mn-cs"/>
              </a:rPr>
              <a:t>Formats d'enregistrement : MP3 ou WAV </a:t>
            </a:r>
          </a:p>
          <a:p>
            <a:r>
              <a:rPr lang="fr-FR" sz="1200" b="0" i="0" kern="1200" dirty="0" smtClean="0">
                <a:solidFill>
                  <a:schemeClr val="tx1"/>
                </a:solidFill>
                <a:latin typeface="+mn-lt"/>
                <a:ea typeface="+mn-ea"/>
                <a:cs typeface="+mn-cs"/>
              </a:rPr>
              <a:t>Sources d'enregistrement  : Voix, radio FM, entrée ligne audio en WAV et MP3</a:t>
            </a:r>
          </a:p>
          <a:p>
            <a:endParaRPr lang="fr-FR" dirty="0" smtClean="0"/>
          </a:p>
          <a:p>
            <a:endParaRPr lang="fr-FR" dirty="0" smtClean="0"/>
          </a:p>
          <a:p>
            <a:r>
              <a:rPr lang="fr-FR" dirty="0" smtClean="0"/>
              <a:t>http://www.visiole.fr/machine-a-lire-de-poche-pour-mal-voyants-et-aveugles--blaze--ez_125_224.html</a:t>
            </a:r>
            <a:endParaRPr lang="fr-FR" dirty="0"/>
          </a:p>
        </p:txBody>
      </p:sp>
      <p:sp>
        <p:nvSpPr>
          <p:cNvPr id="4" name="Espace réservé du numéro de diapositive 3"/>
          <p:cNvSpPr>
            <a:spLocks noGrp="1"/>
          </p:cNvSpPr>
          <p:nvPr>
            <p:ph type="sldNum" sz="quarter" idx="10"/>
          </p:nvPr>
        </p:nvSpPr>
        <p:spPr/>
        <p:txBody>
          <a:bodyPr/>
          <a:lstStyle/>
          <a:p>
            <a:pPr>
              <a:defRPr/>
            </a:pPr>
            <a:fld id="{38264873-7744-4482-A7A9-E2FB9F20451B}" type="slidenum">
              <a:rPr lang="fr-FR" smtClean="0"/>
              <a:pPr>
                <a:defRPr/>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0217A5C0-5114-4EE5-BD82-F9161205042C}" type="datetime1">
              <a:rPr lang="fr-FR"/>
              <a:pPr>
                <a:defRPr/>
              </a:pPr>
              <a:t>13/02/2015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E-Procurement - PFA 2A</a:t>
            </a:r>
          </a:p>
        </p:txBody>
      </p:sp>
      <p:sp>
        <p:nvSpPr>
          <p:cNvPr id="6" name="Espace réservé du numéro de diapositive 5"/>
          <p:cNvSpPr>
            <a:spLocks noGrp="1"/>
          </p:cNvSpPr>
          <p:nvPr>
            <p:ph type="sldNum" sz="quarter" idx="12"/>
          </p:nvPr>
        </p:nvSpPr>
        <p:spPr/>
        <p:txBody>
          <a:bodyPr/>
          <a:lstStyle>
            <a:lvl1pPr>
              <a:defRPr/>
            </a:lvl1pPr>
          </a:lstStyle>
          <a:p>
            <a:pPr>
              <a:defRPr/>
            </a:pPr>
            <a:fld id="{D7912B35-E276-4944-9278-0B8E92FAF5C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E49A45E-5351-497E-96E7-2E6F534AD53D}" type="datetime1">
              <a:rPr lang="fr-FR"/>
              <a:pPr>
                <a:defRPr/>
              </a:pPr>
              <a:t>13/02/2015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E-Procurement - PFA 2A</a:t>
            </a:r>
          </a:p>
        </p:txBody>
      </p:sp>
      <p:sp>
        <p:nvSpPr>
          <p:cNvPr id="6" name="Espace réservé du numéro de diapositive 5"/>
          <p:cNvSpPr>
            <a:spLocks noGrp="1"/>
          </p:cNvSpPr>
          <p:nvPr>
            <p:ph type="sldNum" sz="quarter" idx="12"/>
          </p:nvPr>
        </p:nvSpPr>
        <p:spPr/>
        <p:txBody>
          <a:bodyPr/>
          <a:lstStyle>
            <a:lvl1pPr>
              <a:defRPr/>
            </a:lvl1pPr>
          </a:lstStyle>
          <a:p>
            <a:pPr>
              <a:defRPr/>
            </a:pPr>
            <a:fld id="{1E0FA083-4758-4773-87B8-6E46E78D6D16}"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F58D2C0-71FF-410B-9BE9-B601476F2946}" type="datetime1">
              <a:rPr lang="fr-FR"/>
              <a:pPr>
                <a:defRPr/>
              </a:pPr>
              <a:t>13/02/2015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E-Procurement - PFA 2A</a:t>
            </a:r>
          </a:p>
        </p:txBody>
      </p:sp>
      <p:sp>
        <p:nvSpPr>
          <p:cNvPr id="6" name="Espace réservé du numéro de diapositive 5"/>
          <p:cNvSpPr>
            <a:spLocks noGrp="1"/>
          </p:cNvSpPr>
          <p:nvPr>
            <p:ph type="sldNum" sz="quarter" idx="12"/>
          </p:nvPr>
        </p:nvSpPr>
        <p:spPr/>
        <p:txBody>
          <a:bodyPr/>
          <a:lstStyle>
            <a:lvl1pPr>
              <a:defRPr/>
            </a:lvl1pPr>
          </a:lstStyle>
          <a:p>
            <a:pPr>
              <a:defRPr/>
            </a:pPr>
            <a:fld id="{EA04321D-6B96-46EE-971F-DC453A33C08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85D75BC-F75B-43D0-A1C9-B3EC4FA1A55A}" type="datetime1">
              <a:rPr lang="fr-FR"/>
              <a:pPr>
                <a:defRPr/>
              </a:pPr>
              <a:t>13/02/2015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E-Procurement - PFA 2A</a:t>
            </a:r>
          </a:p>
        </p:txBody>
      </p:sp>
      <p:sp>
        <p:nvSpPr>
          <p:cNvPr id="6" name="Espace réservé du numéro de diapositive 5"/>
          <p:cNvSpPr>
            <a:spLocks noGrp="1"/>
          </p:cNvSpPr>
          <p:nvPr>
            <p:ph type="sldNum" sz="quarter" idx="12"/>
          </p:nvPr>
        </p:nvSpPr>
        <p:spPr/>
        <p:txBody>
          <a:bodyPr/>
          <a:lstStyle>
            <a:lvl1pPr>
              <a:defRPr/>
            </a:lvl1pPr>
          </a:lstStyle>
          <a:p>
            <a:pPr>
              <a:defRPr/>
            </a:pPr>
            <a:fld id="{613AFD76-76A7-4BF3-B6E1-D15859583A5F}"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CFC530C-8B6B-46C7-9E25-C39A0F08E7D8}" type="datetime1">
              <a:rPr lang="fr-FR"/>
              <a:pPr>
                <a:defRPr/>
              </a:pPr>
              <a:t>13/02/2015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E-Procurement - PFA 2A</a:t>
            </a:r>
          </a:p>
        </p:txBody>
      </p:sp>
      <p:sp>
        <p:nvSpPr>
          <p:cNvPr id="6" name="Espace réservé du numéro de diapositive 5"/>
          <p:cNvSpPr>
            <a:spLocks noGrp="1"/>
          </p:cNvSpPr>
          <p:nvPr>
            <p:ph type="sldNum" sz="quarter" idx="12"/>
          </p:nvPr>
        </p:nvSpPr>
        <p:spPr/>
        <p:txBody>
          <a:bodyPr/>
          <a:lstStyle>
            <a:lvl1pPr>
              <a:defRPr/>
            </a:lvl1pPr>
          </a:lstStyle>
          <a:p>
            <a:pPr>
              <a:defRPr/>
            </a:pPr>
            <a:fld id="{0E31BCFD-A665-4388-BEC4-42E099B0C50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DF167F05-70AE-452A-90E9-32CCDAC7EABB}" type="datetime1">
              <a:rPr lang="fr-FR"/>
              <a:pPr>
                <a:defRPr/>
              </a:pPr>
              <a:t>13/02/2015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E-Procurement - PFA 2A</a:t>
            </a:r>
          </a:p>
        </p:txBody>
      </p:sp>
      <p:sp>
        <p:nvSpPr>
          <p:cNvPr id="7" name="Espace réservé du numéro de diapositive 5"/>
          <p:cNvSpPr>
            <a:spLocks noGrp="1"/>
          </p:cNvSpPr>
          <p:nvPr>
            <p:ph type="sldNum" sz="quarter" idx="12"/>
          </p:nvPr>
        </p:nvSpPr>
        <p:spPr/>
        <p:txBody>
          <a:bodyPr/>
          <a:lstStyle>
            <a:lvl1pPr>
              <a:defRPr/>
            </a:lvl1pPr>
          </a:lstStyle>
          <a:p>
            <a:pPr>
              <a:defRPr/>
            </a:pPr>
            <a:fld id="{79252CB8-F238-42A9-B2A7-FD4AB89BB2F1}"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A2B7D363-3EB1-4197-9790-BB5BE9A05091}" type="datetime1">
              <a:rPr lang="fr-FR"/>
              <a:pPr>
                <a:defRPr/>
              </a:pPr>
              <a:t>13/02/2015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E-Procurement - PFA 2A</a:t>
            </a:r>
          </a:p>
        </p:txBody>
      </p:sp>
      <p:sp>
        <p:nvSpPr>
          <p:cNvPr id="9" name="Espace réservé du numéro de diapositive 5"/>
          <p:cNvSpPr>
            <a:spLocks noGrp="1"/>
          </p:cNvSpPr>
          <p:nvPr>
            <p:ph type="sldNum" sz="quarter" idx="12"/>
          </p:nvPr>
        </p:nvSpPr>
        <p:spPr/>
        <p:txBody>
          <a:bodyPr/>
          <a:lstStyle>
            <a:lvl1pPr>
              <a:defRPr/>
            </a:lvl1pPr>
          </a:lstStyle>
          <a:p>
            <a:pPr>
              <a:defRPr/>
            </a:pPr>
            <a:fld id="{E3000F4B-828A-4549-A131-D21D0AC0E215}"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16455CF7-AE62-46A8-80B0-0E8F3CADEE77}" type="datetime1">
              <a:rPr lang="fr-FR"/>
              <a:pPr>
                <a:defRPr/>
              </a:pPr>
              <a:t>13/02/2015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E-Procurement - PFA 2A</a:t>
            </a:r>
          </a:p>
        </p:txBody>
      </p:sp>
      <p:sp>
        <p:nvSpPr>
          <p:cNvPr id="5" name="Espace réservé du numéro de diapositive 5"/>
          <p:cNvSpPr>
            <a:spLocks noGrp="1"/>
          </p:cNvSpPr>
          <p:nvPr>
            <p:ph type="sldNum" sz="quarter" idx="12"/>
          </p:nvPr>
        </p:nvSpPr>
        <p:spPr/>
        <p:txBody>
          <a:bodyPr/>
          <a:lstStyle>
            <a:lvl1pPr>
              <a:defRPr/>
            </a:lvl1pPr>
          </a:lstStyle>
          <a:p>
            <a:pPr>
              <a:defRPr/>
            </a:pPr>
            <a:fld id="{3D271DEA-B17C-43A3-97C4-F610C517C682}"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CF6ABD3-7C2A-4A44-A782-B37ECD011C6D}" type="datetime1">
              <a:rPr lang="fr-FR"/>
              <a:pPr>
                <a:defRPr/>
              </a:pPr>
              <a:t>13/02/2015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E-Procurement - PFA 2A</a:t>
            </a:r>
          </a:p>
        </p:txBody>
      </p:sp>
      <p:sp>
        <p:nvSpPr>
          <p:cNvPr id="4" name="Espace réservé du numéro de diapositive 5"/>
          <p:cNvSpPr>
            <a:spLocks noGrp="1"/>
          </p:cNvSpPr>
          <p:nvPr>
            <p:ph type="sldNum" sz="quarter" idx="12"/>
          </p:nvPr>
        </p:nvSpPr>
        <p:spPr/>
        <p:txBody>
          <a:bodyPr/>
          <a:lstStyle>
            <a:lvl1pPr>
              <a:defRPr/>
            </a:lvl1pPr>
          </a:lstStyle>
          <a:p>
            <a:pPr>
              <a:defRPr/>
            </a:pPr>
            <a:fld id="{BF524AFB-2F75-434E-A942-048B21F3066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7D4B3D5-E096-493E-8D32-AD6722A9B79B}" type="datetime1">
              <a:rPr lang="fr-FR"/>
              <a:pPr>
                <a:defRPr/>
              </a:pPr>
              <a:t>13/02/2015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E-Procurement - PFA 2A</a:t>
            </a:r>
          </a:p>
        </p:txBody>
      </p:sp>
      <p:sp>
        <p:nvSpPr>
          <p:cNvPr id="7" name="Espace réservé du numéro de diapositive 5"/>
          <p:cNvSpPr>
            <a:spLocks noGrp="1"/>
          </p:cNvSpPr>
          <p:nvPr>
            <p:ph type="sldNum" sz="quarter" idx="12"/>
          </p:nvPr>
        </p:nvSpPr>
        <p:spPr/>
        <p:txBody>
          <a:bodyPr/>
          <a:lstStyle>
            <a:lvl1pPr>
              <a:defRPr/>
            </a:lvl1pPr>
          </a:lstStyle>
          <a:p>
            <a:pPr>
              <a:defRPr/>
            </a:pPr>
            <a:fld id="{425F498F-7737-42EC-8D0E-7BA93557081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FD21220-A701-4E99-862A-8CCF1CD51928}" type="datetime1">
              <a:rPr lang="fr-FR"/>
              <a:pPr>
                <a:defRPr/>
              </a:pPr>
              <a:t>13/02/2015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E-Procurement - PFA 2A</a:t>
            </a:r>
          </a:p>
        </p:txBody>
      </p:sp>
      <p:sp>
        <p:nvSpPr>
          <p:cNvPr id="7" name="Espace réservé du numéro de diapositive 5"/>
          <p:cNvSpPr>
            <a:spLocks noGrp="1"/>
          </p:cNvSpPr>
          <p:nvPr>
            <p:ph type="sldNum" sz="quarter" idx="12"/>
          </p:nvPr>
        </p:nvSpPr>
        <p:spPr/>
        <p:txBody>
          <a:bodyPr/>
          <a:lstStyle>
            <a:lvl1pPr>
              <a:defRPr/>
            </a:lvl1pPr>
          </a:lstStyle>
          <a:p>
            <a:pPr>
              <a:defRPr/>
            </a:pPr>
            <a:fld id="{E8EDDA57-91EE-400F-91E0-46102F17BF1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3CC785-5476-479D-B94E-03C83FC907D5}" type="datetime1">
              <a:rPr lang="fr-FR"/>
              <a:pPr>
                <a:defRPr/>
              </a:pPr>
              <a:t>13/02/2015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fr-FR"/>
              <a:t>E-Procurement - PFA 2A</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CF1FF30-26E5-43B6-A03B-7F3C9E580EA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video/Pr&#233;sentation%20TALEO.mp4"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video/Mobile%20Lorm%20Glove%20-%20A%20communication%20device%20for%20deaf-blind%20people..mp4"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video/E-Bot,%20vid&#233;o%20agrandisseur%20parlant.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video/CANDY%204%20HD%20et%20CANDY%205%20HD,%20loupe%20&#233;lectronique.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video/Bloc%20notes%20Braille%20BrailleSense%20et%20VoiceSense.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video/Pr&#233;sentation%20parlante%20d'infovox.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Ismail\Desktop\PFA\EP_SITE\images\header\gradient.gif"/>
          <p:cNvPicPr>
            <a:picLocks noChangeAspect="1" noChangeArrowheads="1"/>
          </p:cNvPicPr>
          <p:nvPr/>
        </p:nvPicPr>
        <p:blipFill>
          <a:blip r:embed="rId3" cstate="print"/>
          <a:srcRect/>
          <a:stretch>
            <a:fillRect/>
          </a:stretch>
        </p:blipFill>
        <p:spPr bwMode="auto">
          <a:xfrm>
            <a:off x="0" y="0"/>
            <a:ext cx="9144000" cy="1071563"/>
          </a:xfrm>
          <a:prstGeom prst="rect">
            <a:avLst/>
          </a:prstGeom>
          <a:noFill/>
          <a:ln w="9525">
            <a:noFill/>
            <a:miter lim="800000"/>
            <a:headEnd/>
            <a:tailEnd/>
          </a:ln>
        </p:spPr>
      </p:pic>
      <p:sp>
        <p:nvSpPr>
          <p:cNvPr id="2051" name="Titre 1"/>
          <p:cNvSpPr txBox="1">
            <a:spLocks/>
          </p:cNvSpPr>
          <p:nvPr/>
        </p:nvSpPr>
        <p:spPr bwMode="auto">
          <a:xfrm>
            <a:off x="0" y="1857375"/>
            <a:ext cx="9144000" cy="1143000"/>
          </a:xfrm>
          <a:prstGeom prst="rect">
            <a:avLst/>
          </a:prstGeom>
          <a:noFill/>
          <a:ln w="9525">
            <a:noFill/>
            <a:miter lim="800000"/>
            <a:headEnd/>
            <a:tailEnd/>
          </a:ln>
        </p:spPr>
        <p:txBody>
          <a:bodyPr anchor="ctr"/>
          <a:lstStyle/>
          <a:p>
            <a:pPr algn="ctr" eaLnBrk="0" hangingPunct="0">
              <a:spcBef>
                <a:spcPct val="50000"/>
              </a:spcBef>
            </a:pPr>
            <a:endParaRPr lang="fr-FR" sz="2400" b="1" dirty="0">
              <a:latin typeface="Garamond" pitchFamily="18" charset="0"/>
            </a:endParaRPr>
          </a:p>
        </p:txBody>
      </p:sp>
      <p:sp>
        <p:nvSpPr>
          <p:cNvPr id="12" name="Text Box 7"/>
          <p:cNvSpPr txBox="1">
            <a:spLocks noChangeArrowheads="1"/>
          </p:cNvSpPr>
          <p:nvPr/>
        </p:nvSpPr>
        <p:spPr bwMode="auto">
          <a:xfrm>
            <a:off x="395536" y="5445224"/>
            <a:ext cx="2340323" cy="1594283"/>
          </a:xfrm>
          <a:prstGeom prst="rect">
            <a:avLst/>
          </a:prstGeom>
          <a:noFill/>
          <a:ln w="9525">
            <a:noFill/>
            <a:miter lim="800000"/>
            <a:headEnd/>
            <a:tailEnd/>
          </a:ln>
          <a:effectLst/>
        </p:spPr>
        <p:txBody>
          <a:bodyPr wrap="square">
            <a:spAutoFit/>
          </a:bodyPr>
          <a:lstStyle/>
          <a:p>
            <a:pPr eaLnBrk="0" hangingPunct="0">
              <a:lnSpc>
                <a:spcPct val="60000"/>
              </a:lnSpc>
              <a:spcBef>
                <a:spcPct val="50000"/>
              </a:spcBef>
              <a:defRPr/>
            </a:pPr>
            <a:r>
              <a:rPr lang="fr-FR" sz="1600" b="1" dirty="0">
                <a:solidFill>
                  <a:schemeClr val="bg2">
                    <a:lumMod val="50000"/>
                  </a:schemeClr>
                </a:solidFill>
                <a:latin typeface="+mj-lt"/>
                <a:cs typeface="Arial" pitchFamily="34" charset="0"/>
              </a:rPr>
              <a:t>Réalisée par :</a:t>
            </a:r>
          </a:p>
          <a:p>
            <a:pPr eaLnBrk="0" hangingPunct="0">
              <a:lnSpc>
                <a:spcPct val="60000"/>
              </a:lnSpc>
              <a:spcBef>
                <a:spcPct val="50000"/>
              </a:spcBef>
              <a:defRPr/>
            </a:pPr>
            <a:r>
              <a:rPr lang="fr-FR" sz="1600" b="1" dirty="0">
                <a:latin typeface="+mj-lt"/>
                <a:cs typeface="Arial" pitchFamily="34" charset="0"/>
              </a:rPr>
              <a:t>Leila MNIAI</a:t>
            </a:r>
          </a:p>
          <a:p>
            <a:pPr eaLnBrk="0" hangingPunct="0">
              <a:lnSpc>
                <a:spcPct val="60000"/>
              </a:lnSpc>
              <a:spcBef>
                <a:spcPct val="50000"/>
              </a:spcBef>
              <a:defRPr/>
            </a:pPr>
            <a:r>
              <a:rPr lang="fr-FR" sz="1600" b="1" dirty="0">
                <a:latin typeface="+mj-lt"/>
                <a:cs typeface="Arial" pitchFamily="34" charset="0"/>
              </a:rPr>
              <a:t>      </a:t>
            </a:r>
          </a:p>
          <a:p>
            <a:pPr eaLnBrk="0" hangingPunct="0">
              <a:lnSpc>
                <a:spcPct val="60000"/>
              </a:lnSpc>
              <a:spcBef>
                <a:spcPct val="50000"/>
              </a:spcBef>
              <a:defRPr/>
            </a:pPr>
            <a:endParaRPr lang="fr-FR" sz="1600" dirty="0">
              <a:solidFill>
                <a:srgbClr val="000099"/>
              </a:solidFill>
              <a:latin typeface="+mj-lt"/>
              <a:cs typeface="Arial" pitchFamily="34" charset="0"/>
            </a:endParaRPr>
          </a:p>
          <a:p>
            <a:pPr eaLnBrk="0" hangingPunct="0">
              <a:lnSpc>
                <a:spcPct val="60000"/>
              </a:lnSpc>
              <a:spcBef>
                <a:spcPct val="50000"/>
              </a:spcBef>
              <a:defRPr/>
            </a:pPr>
            <a:endParaRPr lang="fr-FR" sz="1600" b="1" u="sng" dirty="0">
              <a:solidFill>
                <a:srgbClr val="000099"/>
              </a:solidFill>
              <a:latin typeface="Garamond" pitchFamily="18" charset="0"/>
              <a:cs typeface="Arial" pitchFamily="34" charset="0"/>
            </a:endParaRPr>
          </a:p>
          <a:p>
            <a:pPr eaLnBrk="0" hangingPunct="0">
              <a:lnSpc>
                <a:spcPct val="60000"/>
              </a:lnSpc>
              <a:spcBef>
                <a:spcPct val="50000"/>
              </a:spcBef>
              <a:defRPr/>
            </a:pPr>
            <a:endParaRPr lang="fr-FR" sz="1600" b="1" u="sng" dirty="0">
              <a:solidFill>
                <a:srgbClr val="000099"/>
              </a:solidFill>
              <a:latin typeface="Garamond" pitchFamily="18" charset="0"/>
              <a:cs typeface="Arial" pitchFamily="34" charset="0"/>
            </a:endParaRPr>
          </a:p>
        </p:txBody>
      </p:sp>
      <p:sp>
        <p:nvSpPr>
          <p:cNvPr id="13" name="Rectangle 47"/>
          <p:cNvSpPr>
            <a:spLocks noChangeArrowheads="1"/>
          </p:cNvSpPr>
          <p:nvPr/>
        </p:nvSpPr>
        <p:spPr bwMode="auto">
          <a:xfrm>
            <a:off x="395536" y="1484784"/>
            <a:ext cx="7523162" cy="1619300"/>
          </a:xfrm>
          <a:prstGeom prst="rect">
            <a:avLst/>
          </a:prstGeom>
          <a:noFill/>
          <a:ln w="9525">
            <a:noFill/>
            <a:miter lim="800000"/>
            <a:headEnd/>
            <a:tailEnd/>
          </a:ln>
        </p:spPr>
        <p:txBody>
          <a:bodyPr anchor="ctr"/>
          <a:lstStyle/>
          <a:p>
            <a:pPr algn="ctr" eaLnBrk="0" hangingPunct="0">
              <a:defRPr/>
            </a:pPr>
            <a:r>
              <a:rPr lang="fr-FR" sz="3600" dirty="0" smtClean="0"/>
              <a:t>Les dispositifs pour handicapés</a:t>
            </a:r>
            <a:endParaRPr lang="fr-FR" sz="3600" b="1" dirty="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2831780" y="6021288"/>
            <a:ext cx="3756444" cy="369332"/>
          </a:xfrm>
          <a:prstGeom prst="rect">
            <a:avLst/>
          </a:prstGeom>
        </p:spPr>
        <p:txBody>
          <a:bodyPr wrap="square">
            <a:spAutoFit/>
          </a:bodyPr>
          <a:lstStyle/>
          <a:p>
            <a:r>
              <a:rPr lang="fr-FR" b="1" dirty="0" smtClean="0"/>
              <a:t>Année universitaire: 2014/2015</a:t>
            </a:r>
            <a:endParaRPr lang="fr-FR" dirty="0"/>
          </a:p>
        </p:txBody>
      </p:sp>
      <p:pic>
        <p:nvPicPr>
          <p:cNvPr id="10" name="Image 9" descr="ims.jpg"/>
          <p:cNvPicPr>
            <a:picLocks noChangeAspect="1"/>
          </p:cNvPicPr>
          <p:nvPr/>
        </p:nvPicPr>
        <p:blipFill>
          <a:blip r:embed="rId4" cstate="print"/>
          <a:stretch>
            <a:fillRect/>
          </a:stretch>
        </p:blipFill>
        <p:spPr>
          <a:xfrm>
            <a:off x="2195736" y="2708920"/>
            <a:ext cx="2465834" cy="1536576"/>
          </a:xfrm>
          <a:prstGeom prst="rect">
            <a:avLst/>
          </a:prstGeom>
        </p:spPr>
      </p:pic>
      <p:pic>
        <p:nvPicPr>
          <p:cNvPr id="14" name="Image 13" descr="sourds (4).jpg"/>
          <p:cNvPicPr>
            <a:picLocks noChangeAspect="1"/>
          </p:cNvPicPr>
          <p:nvPr/>
        </p:nvPicPr>
        <p:blipFill>
          <a:blip r:embed="rId5" cstate="print"/>
          <a:stretch>
            <a:fillRect/>
          </a:stretch>
        </p:blipFill>
        <p:spPr>
          <a:xfrm>
            <a:off x="4860032" y="2708920"/>
            <a:ext cx="2088232" cy="1537717"/>
          </a:xfrm>
          <a:prstGeom prst="rect">
            <a:avLst/>
          </a:prstGeom>
        </p:spPr>
      </p:pic>
      <p:pic>
        <p:nvPicPr>
          <p:cNvPr id="16" name="Image 15" descr="logo_sourd_aveugle.jpg"/>
          <p:cNvPicPr>
            <a:picLocks noChangeAspect="1"/>
          </p:cNvPicPr>
          <p:nvPr/>
        </p:nvPicPr>
        <p:blipFill>
          <a:blip r:embed="rId6" cstate="print"/>
          <a:stretch>
            <a:fillRect/>
          </a:stretch>
        </p:blipFill>
        <p:spPr>
          <a:xfrm>
            <a:off x="3131840" y="4293096"/>
            <a:ext cx="2895600" cy="1224136"/>
          </a:xfrm>
          <a:prstGeom prst="rect">
            <a:avLst/>
          </a:prstGeom>
        </p:spPr>
      </p:pic>
      <p:pic>
        <p:nvPicPr>
          <p:cNvPr id="15" name="Picture 2" descr="C:\Users\YOUSSEF\Desktop\Insitut-Galilee.png"/>
          <p:cNvPicPr>
            <a:picLocks noChangeAspect="1" noChangeArrowheads="1"/>
          </p:cNvPicPr>
          <p:nvPr/>
        </p:nvPicPr>
        <p:blipFill>
          <a:blip r:embed="rId7" cstate="print"/>
          <a:srcRect/>
          <a:stretch>
            <a:fillRect/>
          </a:stretch>
        </p:blipFill>
        <p:spPr bwMode="auto">
          <a:xfrm>
            <a:off x="179512" y="620688"/>
            <a:ext cx="1451726" cy="1008113"/>
          </a:xfrm>
          <a:prstGeom prst="rect">
            <a:avLst/>
          </a:prstGeom>
          <a:noFill/>
        </p:spPr>
      </p:pic>
      <p:pic>
        <p:nvPicPr>
          <p:cNvPr id="17" name="Picture 3" descr="C:\Users\YOUSSEF\Desktop\logoUP13.gif"/>
          <p:cNvPicPr>
            <a:picLocks noChangeAspect="1" noChangeArrowheads="1"/>
          </p:cNvPicPr>
          <p:nvPr/>
        </p:nvPicPr>
        <p:blipFill>
          <a:blip r:embed="rId8" cstate="print"/>
          <a:srcRect/>
          <a:stretch>
            <a:fillRect/>
          </a:stretch>
        </p:blipFill>
        <p:spPr bwMode="auto">
          <a:xfrm>
            <a:off x="7236296" y="692696"/>
            <a:ext cx="1440160" cy="1023271"/>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1" name="ZoneTexte 15"/>
          <p:cNvSpPr txBox="1">
            <a:spLocks noChangeArrowheads="1"/>
          </p:cNvSpPr>
          <p:nvPr/>
        </p:nvSpPr>
        <p:spPr bwMode="auto">
          <a:xfrm>
            <a:off x="322263" y="1341438"/>
            <a:ext cx="4033713" cy="400110"/>
          </a:xfrm>
          <a:prstGeom prst="rect">
            <a:avLst/>
          </a:prstGeom>
          <a:noFill/>
          <a:ln w="9525">
            <a:noFill/>
            <a:miter lim="800000"/>
            <a:headEnd/>
            <a:tailEnd/>
          </a:ln>
        </p:spPr>
        <p:txBody>
          <a:bodyPr wrap="square">
            <a:spAutoFit/>
          </a:bodyPr>
          <a:lstStyle/>
          <a:p>
            <a:pPr algn="ctr"/>
            <a:r>
              <a:rPr lang="fr-FR" sz="2000" b="1" dirty="0" smtClean="0">
                <a:solidFill>
                  <a:srgbClr val="00B0F0"/>
                </a:solidFill>
                <a:latin typeface="Calibri" pitchFamily="34" charset="0"/>
              </a:rPr>
              <a:t> 6. Machine à lire : blaze </a:t>
            </a:r>
            <a:endParaRPr lang="fr-FR" sz="2000" b="1" dirty="0">
              <a:solidFill>
                <a:srgbClr val="00B0F0"/>
              </a:solidFill>
              <a:latin typeface="Calibri" pitchFamily="34" charset="0"/>
            </a:endParaRPr>
          </a:p>
        </p:txBody>
      </p:sp>
      <p:sp>
        <p:nvSpPr>
          <p:cNvPr id="19" name="Espace réservé du numéro de diapositive 18"/>
          <p:cNvSpPr>
            <a:spLocks noGrp="1"/>
          </p:cNvSpPr>
          <p:nvPr>
            <p:ph type="sldNum" sz="quarter" idx="12"/>
          </p:nvPr>
        </p:nvSpPr>
        <p:spPr/>
        <p:txBody>
          <a:bodyPr/>
          <a:lstStyle/>
          <a:p>
            <a:pPr>
              <a:defRPr/>
            </a:pPr>
            <a:fld id="{4A21CD2D-CD17-4F1C-886E-A311EA8F3EB6}" type="slidenum">
              <a:rPr lang="fr-FR"/>
              <a:pPr>
                <a:defRPr/>
              </a:pPr>
              <a:t>10</a:t>
            </a:fld>
            <a:endParaRPr lang="fr-FR" dirty="0"/>
          </a:p>
        </p:txBody>
      </p:sp>
      <p:sp>
        <p:nvSpPr>
          <p:cNvPr id="21" name="Rectangle 20"/>
          <p:cNvSpPr>
            <a:spLocks noChangeArrowheads="1"/>
          </p:cNvSpPr>
          <p:nvPr/>
        </p:nvSpPr>
        <p:spPr bwMode="auto">
          <a:xfrm>
            <a:off x="0" y="1928813"/>
            <a:ext cx="8964613" cy="2370137"/>
          </a:xfrm>
          <a:prstGeom prst="rect">
            <a:avLst/>
          </a:prstGeom>
          <a:noFill/>
          <a:ln w="9525">
            <a:noFill/>
            <a:miter lim="800000"/>
            <a:headEnd/>
            <a:tailEnd/>
          </a:ln>
        </p:spPr>
        <p:txBody>
          <a:bodyPr>
            <a:spAutoFit/>
          </a:bodyPr>
          <a:lstStyle/>
          <a:p>
            <a:endParaRPr lang="fr-FR"/>
          </a:p>
          <a:p>
            <a:r>
              <a:rPr lang="fr-FR"/>
              <a:t>      </a:t>
            </a:r>
          </a:p>
          <a:p>
            <a:pPr>
              <a:lnSpc>
                <a:spcPct val="150000"/>
              </a:lnSpc>
            </a:pPr>
            <a:endParaRPr lang="fr-FR" sz="1600" b="1"/>
          </a:p>
          <a:p>
            <a:pPr>
              <a:lnSpc>
                <a:spcPct val="150000"/>
              </a:lnSpc>
            </a:pPr>
            <a:endParaRPr lang="fr-FR" sz="1600" b="1"/>
          </a:p>
          <a:p>
            <a:pPr>
              <a:lnSpc>
                <a:spcPct val="150000"/>
              </a:lnSpc>
            </a:pPr>
            <a:r>
              <a:rPr lang="fr-FR" sz="1600">
                <a:sym typeface="Wingdings" pitchFamily="2" charset="2"/>
              </a:rPr>
              <a:t> </a:t>
            </a:r>
            <a:endParaRPr lang="fr-FR" sz="1600" b="1"/>
          </a:p>
          <a:p>
            <a:pPr>
              <a:lnSpc>
                <a:spcPct val="150000"/>
              </a:lnSpc>
            </a:pPr>
            <a:r>
              <a:rPr lang="fr-FR" sz="1600">
                <a:sym typeface="Wingdings" pitchFamily="2" charset="2"/>
              </a:rPr>
              <a:t> </a:t>
            </a:r>
            <a:r>
              <a:rPr lang="fr-FR" sz="1600" b="1"/>
              <a:t> </a:t>
            </a:r>
            <a:endParaRPr lang="fr-FR" sz="1600"/>
          </a:p>
          <a:p>
            <a:pPr>
              <a:buFont typeface="Arial" charset="0"/>
              <a:buChar char="•"/>
            </a:pPr>
            <a:endParaRPr lang="fr-FR" sz="1600"/>
          </a:p>
        </p:txBody>
      </p:sp>
      <p:pic>
        <p:nvPicPr>
          <p:cNvPr id="9224" name="Espace réservé du contenu 7" descr="telecomande.png"/>
          <p:cNvPicPr>
            <a:picLocks noChangeAspect="1"/>
          </p:cNvPicPr>
          <p:nvPr/>
        </p:nvPicPr>
        <p:blipFill>
          <a:blip r:embed="rId3" cstate="print"/>
          <a:srcRect/>
          <a:stretch>
            <a:fillRect/>
          </a:stretch>
        </p:blipFill>
        <p:spPr bwMode="auto">
          <a:xfrm>
            <a:off x="6876256" y="1484784"/>
            <a:ext cx="1593850" cy="1800225"/>
          </a:xfrm>
          <a:prstGeom prst="rect">
            <a:avLst/>
          </a:prstGeom>
          <a:noFill/>
          <a:ln w="9525">
            <a:noFill/>
            <a:miter lim="800000"/>
            <a:headEnd/>
            <a:tailEnd/>
          </a:ln>
        </p:spPr>
      </p:pic>
      <p:pic>
        <p:nvPicPr>
          <p:cNvPr id="9225" name="Picture 19" descr="blaze_ez_affiche-p"/>
          <p:cNvPicPr>
            <a:picLocks noChangeAspect="1" noChangeArrowheads="1"/>
          </p:cNvPicPr>
          <p:nvPr/>
        </p:nvPicPr>
        <p:blipFill>
          <a:blip r:embed="rId4" cstate="print"/>
          <a:srcRect/>
          <a:stretch>
            <a:fillRect/>
          </a:stretch>
        </p:blipFill>
        <p:spPr bwMode="auto">
          <a:xfrm>
            <a:off x="6588224" y="3429000"/>
            <a:ext cx="2352675" cy="1800225"/>
          </a:xfrm>
          <a:prstGeom prst="rect">
            <a:avLst/>
          </a:prstGeom>
          <a:noFill/>
          <a:ln w="9525">
            <a:noFill/>
            <a:miter lim="800000"/>
            <a:headEnd/>
            <a:tailEnd/>
          </a:ln>
        </p:spPr>
      </p:pic>
      <p:sp>
        <p:nvSpPr>
          <p:cNvPr id="9226" name="Rectangle 20"/>
          <p:cNvSpPr>
            <a:spLocks noChangeArrowheads="1"/>
          </p:cNvSpPr>
          <p:nvPr/>
        </p:nvSpPr>
        <p:spPr bwMode="auto">
          <a:xfrm>
            <a:off x="323528" y="2871517"/>
            <a:ext cx="5832648" cy="1754326"/>
          </a:xfrm>
          <a:prstGeom prst="rect">
            <a:avLst/>
          </a:prstGeom>
          <a:noFill/>
          <a:ln w="9525">
            <a:noFill/>
            <a:miter lim="800000"/>
            <a:headEnd/>
            <a:tailEnd/>
          </a:ln>
        </p:spPr>
        <p:txBody>
          <a:bodyPr wrap="square" anchor="ctr">
            <a:spAutoFit/>
          </a:bodyPr>
          <a:lstStyle/>
          <a:p>
            <a:pPr algn="just" eaLnBrk="0" hangingPunct="0"/>
            <a:r>
              <a:rPr lang="fr-FR" dirty="0" smtClean="0">
                <a:latin typeface="+mn-lt"/>
              </a:rPr>
              <a:t>Toujours </a:t>
            </a:r>
            <a:r>
              <a:rPr lang="fr-FR" dirty="0">
                <a:latin typeface="+mn-lt"/>
              </a:rPr>
              <a:t>dans la poche, rapide, simple d'utilisation, précise dans la reconnaissance des caractères. Tous les documents dactylographiés sont reconnus grâce à son objectif situé au dos de Blaze. Quelques secondes après, le texte est lu vocalement grâce à la voix de synthèse vocale masculine ou féminine (Française et Anglaise). </a:t>
            </a:r>
          </a:p>
        </p:txBody>
      </p:sp>
      <p:sp>
        <p:nvSpPr>
          <p:cNvPr id="20" name="ZoneTexte 15"/>
          <p:cNvSpPr txBox="1">
            <a:spLocks noChangeArrowheads="1"/>
          </p:cNvSpPr>
          <p:nvPr/>
        </p:nvSpPr>
        <p:spPr bwMode="auto">
          <a:xfrm>
            <a:off x="322958" y="548680"/>
            <a:ext cx="7143751" cy="461665"/>
          </a:xfrm>
          <a:prstGeom prst="rect">
            <a:avLst/>
          </a:prstGeom>
          <a:noFill/>
          <a:ln w="9525">
            <a:noFill/>
            <a:miter lim="800000"/>
            <a:headEnd/>
            <a:tailEnd/>
          </a:ln>
        </p:spPr>
        <p:txBody>
          <a:bodyPr wrap="square">
            <a:spAutoFit/>
          </a:bodyPr>
          <a:lstStyle/>
          <a:p>
            <a:pPr algn="ctr"/>
            <a:r>
              <a:rPr lang="fr-FR" sz="2400" b="1" dirty="0" smtClean="0"/>
              <a:t>I. Les handicapés non et mal voyants  </a:t>
            </a:r>
          </a:p>
        </p:txBody>
      </p:sp>
      <p:sp>
        <p:nvSpPr>
          <p:cNvPr id="10" name="Rectangle 9"/>
          <p:cNvSpPr/>
          <p:nvPr/>
        </p:nvSpPr>
        <p:spPr>
          <a:xfrm>
            <a:off x="395536" y="4725144"/>
            <a:ext cx="7344816" cy="2554545"/>
          </a:xfrm>
          <a:prstGeom prst="rect">
            <a:avLst/>
          </a:prstGeom>
        </p:spPr>
        <p:txBody>
          <a:bodyPr wrap="square">
            <a:spAutoFit/>
          </a:bodyPr>
          <a:lstStyle/>
          <a:p>
            <a:r>
              <a:rPr lang="fr-FR" sz="1400" b="1" i="1" cap="all" dirty="0" smtClean="0">
                <a:latin typeface="+mj-lt"/>
              </a:rPr>
              <a:t>CARACTÉRISTIQUES </a:t>
            </a:r>
          </a:p>
          <a:p>
            <a:r>
              <a:rPr lang="fr-FR" sz="1400" dirty="0" smtClean="0">
                <a:latin typeface="+mj-lt"/>
              </a:rPr>
              <a:t>Mémoire Flash 12 Go interne</a:t>
            </a:r>
          </a:p>
          <a:p>
            <a:r>
              <a:rPr lang="fr-FR" sz="1400" dirty="0" smtClean="0">
                <a:latin typeface="+mj-lt"/>
              </a:rPr>
              <a:t>Lecteur mémoire : Secure Digital HC (haute capacité) jusqu'à 32 Go</a:t>
            </a:r>
          </a:p>
          <a:p>
            <a:r>
              <a:rPr lang="fr-FR" sz="1400" dirty="0" smtClean="0">
                <a:latin typeface="+mj-lt"/>
              </a:rPr>
              <a:t>Mini USB</a:t>
            </a:r>
          </a:p>
          <a:p>
            <a:r>
              <a:rPr lang="fr-FR" sz="1400" dirty="0" smtClean="0">
                <a:latin typeface="+mj-lt"/>
              </a:rPr>
              <a:t>Formats Audio lus : MP3, MP4, WAV, WMA,WMV, OGG, M4A, MPG, FLAC, AAC, AVI, 3GP et ASF </a:t>
            </a:r>
          </a:p>
          <a:p>
            <a:r>
              <a:rPr lang="fr-FR" sz="1400" dirty="0" smtClean="0">
                <a:latin typeface="+mj-lt"/>
              </a:rPr>
              <a:t>Formats textes lus : TXT,PDF, EPUB, RTF, DOC, DOCX, BRL(BRF) et HTML/XML </a:t>
            </a:r>
          </a:p>
          <a:p>
            <a:r>
              <a:rPr lang="fr-FR" sz="1400" dirty="0" smtClean="0">
                <a:latin typeface="+mj-lt"/>
              </a:rPr>
              <a:t>Formats d'enregistrement : MP3 ou WAV </a:t>
            </a:r>
          </a:p>
          <a:p>
            <a:r>
              <a:rPr lang="fr-FR" sz="1400" dirty="0" smtClean="0">
                <a:latin typeface="+mj-lt"/>
              </a:rPr>
              <a:t>Sources d'enregistrement  : Voix, radio FM, entrée ligne audio en WAV et MP3</a:t>
            </a:r>
          </a:p>
          <a:p>
            <a:endParaRPr lang="fr-FR" sz="1200" dirty="0" smtClean="0"/>
          </a:p>
          <a:p>
            <a:r>
              <a:rPr lang="fr-FR" b="1" i="1" cap="all" dirty="0" smtClean="0"/>
              <a:t/>
            </a:r>
            <a:br>
              <a:rPr lang="fr-FR" b="1" i="1" cap="all" dirty="0" smtClean="0"/>
            </a:br>
            <a:endParaRPr lang="fr-FR" dirty="0"/>
          </a:p>
        </p:txBody>
      </p:sp>
      <p:sp>
        <p:nvSpPr>
          <p:cNvPr id="11" name="ZoneTexte 10"/>
          <p:cNvSpPr txBox="1"/>
          <p:nvPr/>
        </p:nvSpPr>
        <p:spPr>
          <a:xfrm>
            <a:off x="251520" y="1772817"/>
            <a:ext cx="7200800" cy="923330"/>
          </a:xfrm>
          <a:prstGeom prst="rect">
            <a:avLst/>
          </a:prstGeom>
          <a:noFill/>
        </p:spPr>
        <p:txBody>
          <a:bodyPr wrap="square" rtlCol="0">
            <a:spAutoFit/>
          </a:bodyPr>
          <a:lstStyle/>
          <a:p>
            <a:pPr algn="just"/>
            <a:r>
              <a:rPr lang="fr-FR" dirty="0" smtClean="0">
                <a:latin typeface="+mn-lt"/>
              </a:rPr>
              <a:t>Véritable outil de </a:t>
            </a:r>
            <a:r>
              <a:rPr lang="fr-FR" b="1" dirty="0" smtClean="0">
                <a:latin typeface="+mn-lt"/>
              </a:rPr>
              <a:t>lecture vocal </a:t>
            </a:r>
            <a:r>
              <a:rPr lang="fr-FR" dirty="0" smtClean="0">
                <a:latin typeface="+mn-lt"/>
              </a:rPr>
              <a:t>de tous les documents imprimés </a:t>
            </a:r>
          </a:p>
          <a:p>
            <a:pPr algn="just"/>
            <a:r>
              <a:rPr lang="fr-FR" dirty="0" smtClean="0">
                <a:latin typeface="+mn-lt"/>
              </a:rPr>
              <a:t>Blaze est aussi un </a:t>
            </a:r>
            <a:r>
              <a:rPr lang="fr-FR" b="1" dirty="0" smtClean="0">
                <a:latin typeface="+mn-lt"/>
              </a:rPr>
              <a:t>Dictaphone, un baladeur mp3, un lecteur de</a:t>
            </a:r>
          </a:p>
          <a:p>
            <a:pPr algn="just"/>
            <a:r>
              <a:rPr lang="fr-FR" b="1" dirty="0" smtClean="0">
                <a:latin typeface="+mn-lt"/>
              </a:rPr>
              <a:t>livres audio et numériques, une radio FM.. </a:t>
            </a:r>
            <a:endParaRPr lang="fr-FR" b="1"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additive="base">
                                        <p:cTn id="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ZoneTexte 41"/>
          <p:cNvSpPr txBox="1"/>
          <p:nvPr/>
        </p:nvSpPr>
        <p:spPr bwMode="auto">
          <a:xfrm>
            <a:off x="393700" y="908720"/>
            <a:ext cx="7045325" cy="923330"/>
          </a:xfrm>
          <a:prstGeom prst="rect">
            <a:avLst/>
          </a:prstGeom>
          <a:noFill/>
        </p:spPr>
        <p:txBody>
          <a:bodyPr wrap="square">
            <a:spAutoFit/>
          </a:bodyPr>
          <a:lstStyle/>
          <a:p>
            <a:pPr fontAlgn="auto">
              <a:spcBef>
                <a:spcPts val="0"/>
              </a:spcBef>
              <a:spcAft>
                <a:spcPts val="0"/>
              </a:spcAft>
              <a:defRPr/>
            </a:pPr>
            <a:r>
              <a:rPr lang="fr-FR" sz="2000" b="1" dirty="0" smtClean="0">
                <a:solidFill>
                  <a:srgbClr val="0070C0"/>
                </a:solidFill>
                <a:latin typeface="+mn-lt"/>
                <a:cs typeface="Arial" pitchFamily="34" charset="0"/>
              </a:rPr>
              <a:t>1. Service : </a:t>
            </a:r>
            <a:r>
              <a:rPr lang="fr-FR" sz="2000" dirty="0" err="1" smtClean="0">
                <a:solidFill>
                  <a:srgbClr val="0070C0"/>
                </a:solidFill>
              </a:rPr>
              <a:t>Tadeo</a:t>
            </a:r>
            <a:r>
              <a:rPr lang="fr-FR" sz="2000" dirty="0" smtClean="0">
                <a:solidFill>
                  <a:srgbClr val="0070C0"/>
                </a:solidFill>
              </a:rPr>
              <a:t> </a:t>
            </a:r>
          </a:p>
          <a:p>
            <a:pPr fontAlgn="auto">
              <a:spcBef>
                <a:spcPts val="0"/>
              </a:spcBef>
              <a:spcAft>
                <a:spcPts val="0"/>
              </a:spcAft>
              <a:defRPr/>
            </a:pPr>
            <a:endParaRPr lang="fr-FR" sz="2000" b="1" dirty="0">
              <a:solidFill>
                <a:srgbClr val="FF0000"/>
              </a:solidFill>
              <a:latin typeface="+mn-lt"/>
              <a:cs typeface="Arial" pitchFamily="34" charset="0"/>
            </a:endParaRPr>
          </a:p>
          <a:p>
            <a:pPr fontAlgn="auto">
              <a:spcBef>
                <a:spcPts val="0"/>
              </a:spcBef>
              <a:spcAft>
                <a:spcPts val="0"/>
              </a:spcAft>
              <a:defRPr/>
            </a:pPr>
            <a:endParaRPr lang="fr-FR" sz="1400" dirty="0">
              <a:latin typeface="+mn-lt"/>
              <a:cs typeface="+mn-cs"/>
            </a:endParaRPr>
          </a:p>
        </p:txBody>
      </p:sp>
      <p:sp>
        <p:nvSpPr>
          <p:cNvPr id="46" name="Rectangle 4"/>
          <p:cNvSpPr>
            <a:spLocks noChangeArrowheads="1"/>
          </p:cNvSpPr>
          <p:nvPr/>
        </p:nvSpPr>
        <p:spPr bwMode="auto">
          <a:xfrm>
            <a:off x="3081338" y="6143625"/>
            <a:ext cx="3276600" cy="381000"/>
          </a:xfrm>
          <a:prstGeom prst="rect">
            <a:avLst/>
          </a:prstGeom>
          <a:noFill/>
          <a:ln w="9525">
            <a:noFill/>
            <a:miter lim="800000"/>
            <a:headEnd/>
            <a:tailEnd/>
          </a:ln>
          <a:effectLst/>
        </p:spPr>
        <p:txBody>
          <a:bodyPr wrap="none" anchor="ctr"/>
          <a:lstStyle/>
          <a:p>
            <a:pPr>
              <a:defRPr/>
            </a:pPr>
            <a:r>
              <a:rPr lang="fr-FR" b="1" dirty="0">
                <a:solidFill>
                  <a:schemeClr val="bg2">
                    <a:lumMod val="50000"/>
                  </a:schemeClr>
                </a:solidFill>
                <a:latin typeface="Garamond" pitchFamily="18" charset="0"/>
                <a:cs typeface="Arial" pitchFamily="34" charset="0"/>
              </a:rPr>
              <a:t> </a:t>
            </a:r>
            <a:endParaRPr lang="fr-FR" b="1" dirty="0">
              <a:solidFill>
                <a:srgbClr val="002060"/>
              </a:solidFill>
              <a:latin typeface="Garamond" pitchFamily="18" charset="0"/>
              <a:cs typeface="Arial" pitchFamily="34" charset="0"/>
            </a:endParaRPr>
          </a:p>
        </p:txBody>
      </p:sp>
      <p:sp>
        <p:nvSpPr>
          <p:cNvPr id="50" name="Rectangle 4"/>
          <p:cNvSpPr>
            <a:spLocks noChangeArrowheads="1"/>
          </p:cNvSpPr>
          <p:nvPr/>
        </p:nvSpPr>
        <p:spPr bwMode="auto">
          <a:xfrm>
            <a:off x="571500" y="1547813"/>
            <a:ext cx="3276600" cy="381000"/>
          </a:xfrm>
          <a:prstGeom prst="rect">
            <a:avLst/>
          </a:prstGeom>
          <a:noFill/>
          <a:ln w="9525">
            <a:noFill/>
            <a:miter lim="800000"/>
            <a:headEnd/>
            <a:tailEnd/>
          </a:ln>
          <a:effectLst/>
        </p:spPr>
        <p:txBody>
          <a:bodyPr wrap="none" anchor="ctr"/>
          <a:lstStyle/>
          <a:p>
            <a:pPr>
              <a:defRPr/>
            </a:pPr>
            <a:endParaRPr lang="fr-FR" b="1" dirty="0">
              <a:solidFill>
                <a:schemeClr val="bg2">
                  <a:lumMod val="50000"/>
                </a:schemeClr>
              </a:solidFill>
              <a:latin typeface="Garamond" pitchFamily="18" charset="0"/>
              <a:cs typeface="Arial" pitchFamily="34" charset="0"/>
            </a:endParaRPr>
          </a:p>
        </p:txBody>
      </p:sp>
      <p:sp>
        <p:nvSpPr>
          <p:cNvPr id="51" name="Espace réservé du numéro de diapositive 4"/>
          <p:cNvSpPr txBox="1">
            <a:spLocks/>
          </p:cNvSpPr>
          <p:nvPr/>
        </p:nvSpPr>
        <p:spPr>
          <a:xfrm>
            <a:off x="7596188" y="6492875"/>
            <a:ext cx="366712" cy="365125"/>
          </a:xfrm>
          <a:prstGeom prst="rect">
            <a:avLst/>
          </a:prstGeom>
        </p:spPr>
        <p:txBody>
          <a:bodyPr anchor="ctr"/>
          <a:lstStyle/>
          <a:p>
            <a:pPr algn="ctr" fontAlgn="auto">
              <a:spcBef>
                <a:spcPts val="0"/>
              </a:spcBef>
              <a:spcAft>
                <a:spcPts val="0"/>
              </a:spcAft>
              <a:defRPr/>
            </a:pPr>
            <a:fld id="{C242B9F9-92A1-420C-B890-E414E02DE183}" type="slidenum">
              <a:rPr lang="ar-SA" sz="1200">
                <a:solidFill>
                  <a:schemeClr val="tx1">
                    <a:tint val="75000"/>
                  </a:schemeClr>
                </a:solidFill>
                <a:latin typeface="+mn-lt"/>
                <a:cs typeface="+mn-cs"/>
              </a:rPr>
              <a:pPr algn="ctr" fontAlgn="auto">
                <a:spcBef>
                  <a:spcPts val="0"/>
                </a:spcBef>
                <a:spcAft>
                  <a:spcPts val="0"/>
                </a:spcAft>
                <a:defRPr/>
              </a:pPr>
              <a:t>11</a:t>
            </a:fld>
            <a:endParaRPr lang="fr-FR" sz="1400" dirty="0">
              <a:solidFill>
                <a:schemeClr val="tx1">
                  <a:tint val="75000"/>
                </a:schemeClr>
              </a:solidFill>
              <a:latin typeface="+mn-lt"/>
              <a:cs typeface="+mn-cs"/>
            </a:endParaRPr>
          </a:p>
        </p:txBody>
      </p:sp>
      <p:sp>
        <p:nvSpPr>
          <p:cNvPr id="16393" name="ZoneTexte 19"/>
          <p:cNvSpPr txBox="1">
            <a:spLocks noChangeArrowheads="1"/>
          </p:cNvSpPr>
          <p:nvPr/>
        </p:nvSpPr>
        <p:spPr bwMode="auto">
          <a:xfrm>
            <a:off x="142875" y="6407150"/>
            <a:ext cx="2428875" cy="307975"/>
          </a:xfrm>
          <a:prstGeom prst="rect">
            <a:avLst/>
          </a:prstGeom>
          <a:noFill/>
          <a:ln w="9525">
            <a:noFill/>
            <a:miter lim="800000"/>
            <a:headEnd/>
            <a:tailEnd/>
          </a:ln>
        </p:spPr>
        <p:txBody>
          <a:bodyPr>
            <a:spAutoFit/>
          </a:bodyPr>
          <a:lstStyle/>
          <a:p>
            <a:pPr eaLnBrk="0" hangingPunct="0">
              <a:spcBef>
                <a:spcPct val="20000"/>
              </a:spcBef>
            </a:pPr>
            <a:endParaRPr lang="fr-FR" sz="1400"/>
          </a:p>
        </p:txBody>
      </p:sp>
      <p:sp>
        <p:nvSpPr>
          <p:cNvPr id="19" name="Rectangle 18"/>
          <p:cNvSpPr/>
          <p:nvPr/>
        </p:nvSpPr>
        <p:spPr>
          <a:xfrm>
            <a:off x="251520" y="1412776"/>
            <a:ext cx="8136904" cy="4370427"/>
          </a:xfrm>
          <a:prstGeom prst="rect">
            <a:avLst/>
          </a:prstGeom>
        </p:spPr>
        <p:txBody>
          <a:bodyPr wrap="square">
            <a:spAutoFit/>
          </a:bodyPr>
          <a:lstStyle/>
          <a:p>
            <a:pPr algn="just"/>
            <a:r>
              <a:rPr lang="fr-FR" dirty="0" smtClean="0">
                <a:latin typeface="+mn-lt"/>
              </a:rPr>
              <a:t>TADEO est une plateforme téléphonique destinée aux personnes sourdes ou malentendantes spécifiquement adaptée aux besoins de l'entreprise. L'objectif est de délivrer </a:t>
            </a:r>
            <a:r>
              <a:rPr lang="fr-FR" b="1" dirty="0" smtClean="0">
                <a:latin typeface="+mn-lt"/>
              </a:rPr>
              <a:t>des services en ligne de </a:t>
            </a:r>
            <a:r>
              <a:rPr lang="fr-FR" b="1" dirty="0" err="1" smtClean="0">
                <a:latin typeface="+mn-lt"/>
              </a:rPr>
              <a:t>visio</a:t>
            </a:r>
            <a:r>
              <a:rPr lang="fr-FR" b="1" dirty="0" smtClean="0">
                <a:latin typeface="+mn-lt"/>
              </a:rPr>
              <a:t>-interprétation en LSF </a:t>
            </a:r>
            <a:r>
              <a:rPr lang="fr-FR" dirty="0" smtClean="0">
                <a:latin typeface="+mn-lt"/>
              </a:rPr>
              <a:t>(Langue des Signes Française) de sous-titrage simultané, via une connexion internet et une web Cam. </a:t>
            </a:r>
          </a:p>
          <a:p>
            <a:pPr algn="just"/>
            <a:endParaRPr lang="fr-FR" dirty="0" smtClean="0">
              <a:latin typeface="+mn-lt"/>
            </a:endParaRPr>
          </a:p>
          <a:p>
            <a:pPr algn="just"/>
            <a:r>
              <a:rPr lang="fr-FR" dirty="0" err="1" smtClean="0"/>
              <a:t>Tadeo</a:t>
            </a:r>
            <a:r>
              <a:rPr lang="fr-FR" dirty="0" smtClean="0"/>
              <a:t> délivre des services à </a:t>
            </a:r>
            <a:r>
              <a:rPr lang="fr-FR" b="1" dirty="0" smtClean="0"/>
              <a:t>distance et en temps réel </a:t>
            </a:r>
            <a:r>
              <a:rPr lang="fr-FR" dirty="0" smtClean="0"/>
              <a:t>:</a:t>
            </a:r>
          </a:p>
          <a:p>
            <a:pPr algn="just"/>
            <a:endParaRPr lang="fr-FR" dirty="0" smtClean="0">
              <a:latin typeface="+mn-lt"/>
            </a:endParaRPr>
          </a:p>
          <a:p>
            <a:pPr>
              <a:buFont typeface="Wingdings" pitchFamily="2" charset="2"/>
              <a:buChar char="Ø"/>
            </a:pPr>
            <a:r>
              <a:rPr lang="fr-FR" dirty="0" smtClean="0"/>
              <a:t>Transcription Instantanée de la Parole (TIP),</a:t>
            </a:r>
          </a:p>
          <a:p>
            <a:pPr>
              <a:buFont typeface="Wingdings" pitchFamily="2" charset="2"/>
              <a:buChar char="Ø"/>
            </a:pPr>
            <a:r>
              <a:rPr lang="fr-FR" dirty="0" smtClean="0"/>
              <a:t>Visio-interprétation en Langues des Signes Française (LSF),</a:t>
            </a:r>
          </a:p>
          <a:p>
            <a:pPr>
              <a:buFont typeface="Wingdings" pitchFamily="2" charset="2"/>
              <a:buChar char="Ø"/>
            </a:pPr>
            <a:r>
              <a:rPr lang="fr-FR" dirty="0" smtClean="0"/>
              <a:t>Visio-codage en Langue française Parlée Complétée (LPC),</a:t>
            </a:r>
          </a:p>
          <a:p>
            <a:pPr>
              <a:buFont typeface="Wingdings" pitchFamily="2" charset="2"/>
              <a:buChar char="Ø"/>
            </a:pPr>
            <a:r>
              <a:rPr lang="fr-FR" dirty="0" smtClean="0"/>
              <a:t>Lecture Labiale associée à la Transcription (le </a:t>
            </a:r>
            <a:r>
              <a:rPr lang="fr-FR" dirty="0" err="1" smtClean="0"/>
              <a:t>RepeaWriting</a:t>
            </a:r>
            <a:r>
              <a:rPr lang="fr-FR" dirty="0" smtClean="0"/>
              <a:t> - RW).</a:t>
            </a:r>
          </a:p>
          <a:p>
            <a:pPr algn="just"/>
            <a:endParaRPr lang="fr-FR" sz="1600" dirty="0" smtClean="0">
              <a:latin typeface="+mn-lt"/>
            </a:endParaRPr>
          </a:p>
          <a:p>
            <a:pPr algn="just"/>
            <a:endParaRPr lang="fr-FR" sz="1600" dirty="0" smtClean="0">
              <a:latin typeface="+mn-lt"/>
            </a:endParaRPr>
          </a:p>
          <a:p>
            <a:pPr algn="just"/>
            <a:endParaRPr lang="fr-FR" sz="1600" dirty="0" smtClean="0">
              <a:latin typeface="+mn-lt"/>
            </a:endParaRPr>
          </a:p>
          <a:p>
            <a:pPr algn="just"/>
            <a:endParaRPr lang="fr-FR" sz="1600" dirty="0" smtClean="0">
              <a:latin typeface="+mn-lt"/>
            </a:endParaRPr>
          </a:p>
          <a:p>
            <a:pPr algn="just"/>
            <a:endParaRPr lang="fr-FR" sz="1600" dirty="0">
              <a:latin typeface="+mn-lt"/>
            </a:endParaRPr>
          </a:p>
        </p:txBody>
      </p:sp>
      <p:pic>
        <p:nvPicPr>
          <p:cNvPr id="10" name="Image 9" descr="video.jpg">
            <a:hlinkClick r:id="rId3" action="ppaction://hlinkfile"/>
          </p:cNvPr>
          <p:cNvPicPr>
            <a:picLocks noChangeAspect="1"/>
          </p:cNvPicPr>
          <p:nvPr/>
        </p:nvPicPr>
        <p:blipFill>
          <a:blip r:embed="rId4" cstate="print"/>
          <a:stretch>
            <a:fillRect/>
          </a:stretch>
        </p:blipFill>
        <p:spPr>
          <a:xfrm>
            <a:off x="7452320" y="4869160"/>
            <a:ext cx="1179684" cy="1182142"/>
          </a:xfrm>
          <a:prstGeom prst="rect">
            <a:avLst/>
          </a:prstGeom>
        </p:spPr>
      </p:pic>
      <p:pic>
        <p:nvPicPr>
          <p:cNvPr id="13" name="Image 12" descr="tadeooo.png"/>
          <p:cNvPicPr>
            <a:picLocks noChangeAspect="1"/>
          </p:cNvPicPr>
          <p:nvPr/>
        </p:nvPicPr>
        <p:blipFill>
          <a:blip r:embed="rId5" cstate="print"/>
          <a:stretch>
            <a:fillRect/>
          </a:stretch>
        </p:blipFill>
        <p:spPr>
          <a:xfrm>
            <a:off x="6732240" y="2636912"/>
            <a:ext cx="2232248" cy="1385784"/>
          </a:xfrm>
          <a:prstGeom prst="rect">
            <a:avLst/>
          </a:prstGeom>
        </p:spPr>
      </p:pic>
      <p:pic>
        <p:nvPicPr>
          <p:cNvPr id="15" name="Image 14" descr="cam.png"/>
          <p:cNvPicPr>
            <a:picLocks noChangeAspect="1"/>
          </p:cNvPicPr>
          <p:nvPr/>
        </p:nvPicPr>
        <p:blipFill>
          <a:blip r:embed="rId6" cstate="print"/>
          <a:stretch>
            <a:fillRect/>
          </a:stretch>
        </p:blipFill>
        <p:spPr>
          <a:xfrm>
            <a:off x="467544" y="4653136"/>
            <a:ext cx="5668166" cy="2060848"/>
          </a:xfrm>
          <a:prstGeom prst="rect">
            <a:avLst/>
          </a:prstGeom>
        </p:spPr>
      </p:pic>
      <p:sp>
        <p:nvSpPr>
          <p:cNvPr id="11" name="ZoneTexte 10"/>
          <p:cNvSpPr txBox="1"/>
          <p:nvPr/>
        </p:nvSpPr>
        <p:spPr>
          <a:xfrm>
            <a:off x="1043608" y="188640"/>
            <a:ext cx="6336704" cy="738664"/>
          </a:xfrm>
          <a:prstGeom prst="rect">
            <a:avLst/>
          </a:prstGeom>
          <a:noFill/>
        </p:spPr>
        <p:txBody>
          <a:bodyPr wrap="square" rtlCol="0">
            <a:spAutoFit/>
          </a:bodyPr>
          <a:lstStyle/>
          <a:p>
            <a:pPr algn="ctr"/>
            <a:r>
              <a:rPr lang="en-US" sz="2400" b="1" dirty="0" smtClean="0"/>
              <a:t>II. Les </a:t>
            </a:r>
            <a:r>
              <a:rPr lang="en-US" sz="2400" b="1" dirty="0" err="1" smtClean="0"/>
              <a:t>handicapés</a:t>
            </a:r>
            <a:r>
              <a:rPr lang="en-US" sz="2400" b="1" dirty="0" smtClean="0"/>
              <a:t> </a:t>
            </a:r>
            <a:r>
              <a:rPr lang="en-US" sz="2400" b="1" dirty="0" err="1" smtClean="0"/>
              <a:t>sourds</a:t>
            </a:r>
            <a:r>
              <a:rPr lang="en-US" sz="2400" b="1" dirty="0" smtClean="0"/>
              <a:t> </a:t>
            </a:r>
          </a:p>
          <a:p>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50"/>
                                        </p:tgtEl>
                                        <p:attrNameLst>
                                          <p:attrName>style.visibility</p:attrName>
                                        </p:attrNameLst>
                                      </p:cBhvr>
                                      <p:to>
                                        <p:strVal val="visible"/>
                                      </p:to>
                                    </p:set>
                                    <p:animEffect transition="in" filter="checkerboard(across)">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18"/>
          <p:cNvSpPr>
            <a:spLocks noGrp="1"/>
          </p:cNvSpPr>
          <p:nvPr>
            <p:ph type="sldNum" sz="quarter" idx="12"/>
          </p:nvPr>
        </p:nvSpPr>
        <p:spPr/>
        <p:txBody>
          <a:bodyPr/>
          <a:lstStyle/>
          <a:p>
            <a:pPr>
              <a:defRPr/>
            </a:pPr>
            <a:fld id="{256F6794-EDC1-4DA5-95FB-7D288BBA167C}" type="slidenum">
              <a:rPr lang="fr-FR"/>
              <a:pPr>
                <a:defRPr/>
              </a:pPr>
              <a:t>12</a:t>
            </a:fld>
            <a:endParaRPr lang="fr-FR"/>
          </a:p>
        </p:txBody>
      </p:sp>
      <p:sp>
        <p:nvSpPr>
          <p:cNvPr id="17" name="Rectangle 4"/>
          <p:cNvSpPr>
            <a:spLocks noChangeArrowheads="1"/>
          </p:cNvSpPr>
          <p:nvPr/>
        </p:nvSpPr>
        <p:spPr bwMode="auto">
          <a:xfrm>
            <a:off x="642938" y="1052736"/>
            <a:ext cx="3786187" cy="360040"/>
          </a:xfrm>
          <a:prstGeom prst="rect">
            <a:avLst/>
          </a:prstGeom>
          <a:noFill/>
          <a:ln w="9525">
            <a:noFill/>
            <a:miter lim="800000"/>
            <a:headEnd/>
            <a:tailEnd/>
          </a:ln>
          <a:effectLst/>
        </p:spPr>
        <p:txBody>
          <a:bodyPr wrap="none" anchor="ctr"/>
          <a:lstStyle/>
          <a:p>
            <a:pPr>
              <a:defRPr/>
            </a:pPr>
            <a:r>
              <a:rPr lang="fr-FR" sz="2000" b="1" dirty="0" smtClean="0">
                <a:solidFill>
                  <a:schemeClr val="bg2">
                    <a:lumMod val="50000"/>
                  </a:schemeClr>
                </a:solidFill>
                <a:latin typeface="+mn-lt"/>
                <a:cs typeface="Arial" pitchFamily="34" charset="0"/>
              </a:rPr>
              <a:t>1. Mobile </a:t>
            </a:r>
            <a:r>
              <a:rPr lang="fr-FR" sz="2000" b="1" dirty="0" err="1" smtClean="0">
                <a:solidFill>
                  <a:schemeClr val="bg2">
                    <a:lumMod val="50000"/>
                  </a:schemeClr>
                </a:solidFill>
                <a:latin typeface="+mn-lt"/>
                <a:cs typeface="Arial" pitchFamily="34" charset="0"/>
              </a:rPr>
              <a:t>Lorm</a:t>
            </a:r>
            <a:r>
              <a:rPr lang="fr-FR" sz="2000" b="1" dirty="0" smtClean="0">
                <a:solidFill>
                  <a:schemeClr val="bg2">
                    <a:lumMod val="50000"/>
                  </a:schemeClr>
                </a:solidFill>
                <a:latin typeface="+mn-lt"/>
                <a:cs typeface="Arial" pitchFamily="34" charset="0"/>
              </a:rPr>
              <a:t> </a:t>
            </a:r>
            <a:r>
              <a:rPr lang="fr-FR" sz="2000" b="1" dirty="0" err="1" smtClean="0">
                <a:solidFill>
                  <a:schemeClr val="bg2">
                    <a:lumMod val="50000"/>
                  </a:schemeClr>
                </a:solidFill>
                <a:latin typeface="+mn-lt"/>
                <a:cs typeface="Arial" pitchFamily="34" charset="0"/>
              </a:rPr>
              <a:t>Glove</a:t>
            </a:r>
            <a:r>
              <a:rPr lang="fr-FR" sz="2000" b="1" dirty="0" smtClean="0">
                <a:solidFill>
                  <a:schemeClr val="bg2">
                    <a:lumMod val="50000"/>
                  </a:schemeClr>
                </a:solidFill>
                <a:latin typeface="+mn-lt"/>
                <a:cs typeface="Arial" pitchFamily="34" charset="0"/>
              </a:rPr>
              <a:t>:</a:t>
            </a:r>
            <a:endParaRPr lang="fr-FR" sz="2000" b="1" dirty="0">
              <a:solidFill>
                <a:schemeClr val="bg2">
                  <a:lumMod val="50000"/>
                </a:schemeClr>
              </a:solidFill>
              <a:latin typeface="+mn-lt"/>
              <a:cs typeface="Arial" pitchFamily="34" charset="0"/>
            </a:endParaRPr>
          </a:p>
        </p:txBody>
      </p:sp>
      <p:sp>
        <p:nvSpPr>
          <p:cNvPr id="18" name="Rectangle 17"/>
          <p:cNvSpPr/>
          <p:nvPr/>
        </p:nvSpPr>
        <p:spPr>
          <a:xfrm>
            <a:off x="251520" y="1484784"/>
            <a:ext cx="6480720" cy="5570756"/>
          </a:xfrm>
          <a:prstGeom prst="rect">
            <a:avLst/>
          </a:prstGeom>
        </p:spPr>
        <p:txBody>
          <a:bodyPr wrap="square">
            <a:spAutoFit/>
          </a:bodyPr>
          <a:lstStyle/>
          <a:p>
            <a:pPr algn="just">
              <a:buFont typeface="Wingdings" pitchFamily="2" charset="2"/>
              <a:buChar char="Ø"/>
            </a:pPr>
            <a:r>
              <a:rPr lang="fr-FR" sz="1600" dirty="0" smtClean="0">
                <a:solidFill>
                  <a:schemeClr val="tx1">
                    <a:lumMod val="95000"/>
                    <a:lumOff val="5000"/>
                  </a:schemeClr>
                </a:solidFill>
                <a:latin typeface="+mn-lt"/>
              </a:rPr>
              <a:t> </a:t>
            </a:r>
            <a:r>
              <a:rPr lang="fr-FR" dirty="0" smtClean="0">
                <a:solidFill>
                  <a:schemeClr val="tx1">
                    <a:lumMod val="95000"/>
                    <a:lumOff val="5000"/>
                  </a:schemeClr>
                </a:solidFill>
                <a:latin typeface="+mn-lt"/>
              </a:rPr>
              <a:t>Fonctionne avec des capteurs disposés à différents endroits de la </a:t>
            </a:r>
            <a:r>
              <a:rPr lang="fr-FR" b="1" dirty="0" smtClean="0">
                <a:solidFill>
                  <a:schemeClr val="tx1">
                    <a:lumMod val="95000"/>
                    <a:lumOff val="5000"/>
                  </a:schemeClr>
                </a:solidFill>
                <a:latin typeface="+mn-lt"/>
              </a:rPr>
              <a:t>main et grâce à l’utilisation de l’alphabet de </a:t>
            </a:r>
            <a:r>
              <a:rPr lang="fr-FR" b="1" dirty="0" err="1" smtClean="0">
                <a:solidFill>
                  <a:schemeClr val="tx1">
                    <a:lumMod val="95000"/>
                    <a:lumOff val="5000"/>
                  </a:schemeClr>
                </a:solidFill>
                <a:latin typeface="+mn-lt"/>
              </a:rPr>
              <a:t>Lorm</a:t>
            </a:r>
            <a:r>
              <a:rPr lang="fr-FR" dirty="0" smtClean="0">
                <a:solidFill>
                  <a:schemeClr val="tx1">
                    <a:lumMod val="95000"/>
                    <a:lumOff val="5000"/>
                  </a:schemeClr>
                </a:solidFill>
                <a:latin typeface="+mn-lt"/>
              </a:rPr>
              <a:t>. </a:t>
            </a:r>
          </a:p>
          <a:p>
            <a:pPr algn="just">
              <a:buFont typeface="Wingdings" pitchFamily="2" charset="2"/>
              <a:buChar char="Ø"/>
            </a:pPr>
            <a:r>
              <a:rPr lang="fr-FR" dirty="0" smtClean="0">
                <a:solidFill>
                  <a:schemeClr val="tx1">
                    <a:lumMod val="95000"/>
                    <a:lumOff val="5000"/>
                  </a:schemeClr>
                </a:solidFill>
                <a:latin typeface="+mn-lt"/>
              </a:rPr>
              <a:t> Permet de composer des messages en réalisant des appuis et des traits sur la paume de la main de la personne sourde et muette. </a:t>
            </a:r>
          </a:p>
          <a:p>
            <a:pPr algn="just"/>
            <a:r>
              <a:rPr lang="fr-FR" dirty="0" smtClean="0">
                <a:solidFill>
                  <a:schemeClr val="tx1">
                    <a:lumMod val="95000"/>
                    <a:lumOff val="5000"/>
                  </a:schemeClr>
                </a:solidFill>
                <a:latin typeface="+mn-lt"/>
              </a:rPr>
              <a:t>L’alphabet de </a:t>
            </a:r>
            <a:r>
              <a:rPr lang="fr-FR" dirty="0" err="1" smtClean="0">
                <a:solidFill>
                  <a:schemeClr val="tx1">
                    <a:lumMod val="95000"/>
                    <a:lumOff val="5000"/>
                  </a:schemeClr>
                </a:solidFill>
                <a:latin typeface="+mn-lt"/>
              </a:rPr>
              <a:t>Lorm</a:t>
            </a:r>
            <a:r>
              <a:rPr lang="fr-FR" dirty="0" smtClean="0">
                <a:solidFill>
                  <a:schemeClr val="tx1">
                    <a:lumMod val="95000"/>
                    <a:lumOff val="5000"/>
                  </a:schemeClr>
                </a:solidFill>
                <a:latin typeface="+mn-lt"/>
              </a:rPr>
              <a:t> consiste à composer des messages en réalisant des appuis et des traits sur la paume de la main de la personne sourde et muette. Chaque point déterminant est placé à un endroit particulier et connu.</a:t>
            </a:r>
          </a:p>
          <a:p>
            <a:pPr algn="just">
              <a:buFont typeface="Wingdings" pitchFamily="2" charset="2"/>
              <a:buChar char="Ø"/>
            </a:pPr>
            <a:r>
              <a:rPr lang="fr-FR" dirty="0" smtClean="0">
                <a:solidFill>
                  <a:schemeClr val="tx1">
                    <a:lumMod val="95000"/>
                    <a:lumOff val="5000"/>
                  </a:schemeClr>
                </a:solidFill>
                <a:latin typeface="+mn-lt"/>
              </a:rPr>
              <a:t> Il est </a:t>
            </a:r>
            <a:r>
              <a:rPr lang="fr-FR" b="1" dirty="0" smtClean="0">
                <a:solidFill>
                  <a:schemeClr val="tx1">
                    <a:lumMod val="95000"/>
                    <a:lumOff val="5000"/>
                  </a:schemeClr>
                </a:solidFill>
                <a:latin typeface="+mn-lt"/>
              </a:rPr>
              <a:t>doté d’une série de capteur de pression dans la paume </a:t>
            </a:r>
            <a:r>
              <a:rPr lang="fr-FR" dirty="0" smtClean="0">
                <a:solidFill>
                  <a:schemeClr val="tx1">
                    <a:lumMod val="95000"/>
                    <a:lumOff val="5000"/>
                  </a:schemeClr>
                </a:solidFill>
                <a:latin typeface="+mn-lt"/>
              </a:rPr>
              <a:t>de la main et sur le dos de la main, on retrouve également une série de petits vibreurs permettant de </a:t>
            </a:r>
            <a:r>
              <a:rPr lang="fr-FR" dirty="0" smtClean="0">
                <a:solidFill>
                  <a:schemeClr val="tx1">
                    <a:lumMod val="95000"/>
                    <a:lumOff val="5000"/>
                  </a:schemeClr>
                </a:solidFill>
                <a:latin typeface="+mn-lt"/>
              </a:rPr>
              <a:t>réaliser</a:t>
            </a:r>
            <a:r>
              <a:rPr lang="fr-FR" dirty="0" smtClean="0">
                <a:solidFill>
                  <a:schemeClr val="tx1">
                    <a:lumMod val="95000"/>
                    <a:lumOff val="5000"/>
                  </a:schemeClr>
                </a:solidFill>
                <a:latin typeface="+mn-lt"/>
              </a:rPr>
              <a:t> un feedback sensoriel</a:t>
            </a:r>
          </a:p>
          <a:p>
            <a:pPr algn="just">
              <a:buFont typeface="Wingdings" pitchFamily="2" charset="2"/>
              <a:buChar char="Ø"/>
            </a:pPr>
            <a:r>
              <a:rPr lang="fr-FR" dirty="0" smtClean="0">
                <a:solidFill>
                  <a:schemeClr val="tx1">
                    <a:lumMod val="95000"/>
                    <a:lumOff val="5000"/>
                  </a:schemeClr>
                </a:solidFill>
                <a:latin typeface="+mn-lt"/>
              </a:rPr>
              <a:t> Le gant dispose également d’une </a:t>
            </a:r>
            <a:r>
              <a:rPr lang="fr-FR" b="1" dirty="0" smtClean="0">
                <a:solidFill>
                  <a:schemeClr val="tx1">
                    <a:lumMod val="95000"/>
                    <a:lumOff val="5000"/>
                  </a:schemeClr>
                </a:solidFill>
                <a:latin typeface="+mn-lt"/>
              </a:rPr>
              <a:t>liaison Bluetooth</a:t>
            </a:r>
            <a:r>
              <a:rPr lang="fr-FR" dirty="0" smtClean="0">
                <a:solidFill>
                  <a:schemeClr val="tx1">
                    <a:lumMod val="95000"/>
                    <a:lumOff val="5000"/>
                  </a:schemeClr>
                </a:solidFill>
                <a:latin typeface="+mn-lt"/>
              </a:rPr>
              <a:t> permettant de le </a:t>
            </a:r>
            <a:r>
              <a:rPr lang="fr-FR" b="1" dirty="0" smtClean="0">
                <a:solidFill>
                  <a:schemeClr val="tx1">
                    <a:lumMod val="95000"/>
                    <a:lumOff val="5000"/>
                  </a:schemeClr>
                </a:solidFill>
                <a:latin typeface="+mn-lt"/>
              </a:rPr>
              <a:t>relier à un téléphone mobile</a:t>
            </a:r>
            <a:r>
              <a:rPr lang="fr-FR" dirty="0" smtClean="0">
                <a:solidFill>
                  <a:schemeClr val="tx1">
                    <a:lumMod val="95000"/>
                    <a:lumOff val="5000"/>
                  </a:schemeClr>
                </a:solidFill>
                <a:latin typeface="+mn-lt"/>
              </a:rPr>
              <a:t>, ou même avec un autre gant…</a:t>
            </a:r>
          </a:p>
          <a:p>
            <a:pPr algn="just">
              <a:buFont typeface="Wingdings" pitchFamily="2" charset="2"/>
              <a:buChar char="Ø"/>
            </a:pPr>
            <a:r>
              <a:rPr lang="fr-FR" b="1" dirty="0" smtClean="0">
                <a:solidFill>
                  <a:schemeClr val="tx1">
                    <a:lumMod val="95000"/>
                    <a:lumOff val="5000"/>
                  </a:schemeClr>
                </a:solidFill>
                <a:latin typeface="+mn-lt"/>
              </a:rPr>
              <a:t> Il </a:t>
            </a:r>
            <a:r>
              <a:rPr lang="fr-FR" b="1" dirty="0" smtClean="0">
                <a:solidFill>
                  <a:schemeClr val="tx1">
                    <a:lumMod val="95000"/>
                    <a:lumOff val="5000"/>
                  </a:schemeClr>
                </a:solidFill>
                <a:latin typeface="+mn-lt"/>
              </a:rPr>
              <a:t>est ainsi possible de recevoir et envoyer un SMS ou dialoguer entre deux personnes dotées de gant Mobile </a:t>
            </a:r>
            <a:r>
              <a:rPr lang="fr-FR" b="1" dirty="0" err="1" smtClean="0">
                <a:solidFill>
                  <a:schemeClr val="tx1">
                    <a:lumMod val="95000"/>
                    <a:lumOff val="5000"/>
                  </a:schemeClr>
                </a:solidFill>
                <a:latin typeface="+mn-lt"/>
              </a:rPr>
              <a:t>Lorm</a:t>
            </a:r>
            <a:r>
              <a:rPr lang="fr-FR" b="1" dirty="0" smtClean="0">
                <a:solidFill>
                  <a:schemeClr val="tx1">
                    <a:lumMod val="95000"/>
                    <a:lumOff val="5000"/>
                  </a:schemeClr>
                </a:solidFill>
                <a:latin typeface="+mn-lt"/>
              </a:rPr>
              <a:t> </a:t>
            </a:r>
            <a:r>
              <a:rPr lang="fr-FR" b="1" dirty="0" err="1" smtClean="0">
                <a:solidFill>
                  <a:schemeClr val="tx1">
                    <a:lumMod val="95000"/>
                    <a:lumOff val="5000"/>
                  </a:schemeClr>
                </a:solidFill>
                <a:latin typeface="+mn-lt"/>
              </a:rPr>
              <a:t>Glove</a:t>
            </a:r>
            <a:r>
              <a:rPr lang="fr-FR" b="1" dirty="0" smtClean="0">
                <a:solidFill>
                  <a:schemeClr val="tx1">
                    <a:lumMod val="95000"/>
                    <a:lumOff val="5000"/>
                  </a:schemeClr>
                </a:solidFill>
                <a:latin typeface="+mn-lt"/>
              </a:rPr>
              <a:t>.</a:t>
            </a:r>
          </a:p>
          <a:p>
            <a:pPr algn="just"/>
            <a:endParaRPr lang="fr-FR" sz="1600" b="1" dirty="0" smtClean="0">
              <a:solidFill>
                <a:schemeClr val="tx1">
                  <a:lumMod val="95000"/>
                  <a:lumOff val="5000"/>
                </a:schemeClr>
              </a:solidFill>
              <a:latin typeface="+mn-lt"/>
            </a:endParaRPr>
          </a:p>
          <a:p>
            <a:pPr algn="just"/>
            <a:endParaRPr lang="fr-FR" sz="1600" b="1" dirty="0" smtClean="0">
              <a:solidFill>
                <a:schemeClr val="tx1">
                  <a:lumMod val="95000"/>
                  <a:lumOff val="5000"/>
                </a:schemeClr>
              </a:solidFill>
              <a:latin typeface="+mn-lt"/>
            </a:endParaRPr>
          </a:p>
          <a:p>
            <a:endParaRPr lang="fr-FR" dirty="0" smtClean="0"/>
          </a:p>
          <a:p>
            <a:endParaRPr lang="fr-FR" dirty="0" smtClean="0"/>
          </a:p>
          <a:p>
            <a:endParaRPr lang="fr-FR" dirty="0"/>
          </a:p>
        </p:txBody>
      </p:sp>
      <p:pic>
        <p:nvPicPr>
          <p:cNvPr id="20" name="Image 19" descr="alphabet-lorm.png"/>
          <p:cNvPicPr>
            <a:picLocks noChangeAspect="1"/>
          </p:cNvPicPr>
          <p:nvPr/>
        </p:nvPicPr>
        <p:blipFill>
          <a:blip r:embed="rId3" cstate="print"/>
          <a:stretch>
            <a:fillRect/>
          </a:stretch>
        </p:blipFill>
        <p:spPr>
          <a:xfrm>
            <a:off x="7164288" y="692696"/>
            <a:ext cx="1728192" cy="1656184"/>
          </a:xfrm>
          <a:prstGeom prst="rect">
            <a:avLst/>
          </a:prstGeom>
        </p:spPr>
      </p:pic>
      <p:pic>
        <p:nvPicPr>
          <p:cNvPr id="23" name="Image 22" descr="main.jpg"/>
          <p:cNvPicPr>
            <a:picLocks noChangeAspect="1"/>
          </p:cNvPicPr>
          <p:nvPr/>
        </p:nvPicPr>
        <p:blipFill>
          <a:blip r:embed="rId4" cstate="print"/>
          <a:stretch>
            <a:fillRect/>
          </a:stretch>
        </p:blipFill>
        <p:spPr>
          <a:xfrm>
            <a:off x="7271792" y="3861048"/>
            <a:ext cx="1872208" cy="1224136"/>
          </a:xfrm>
          <a:prstGeom prst="rect">
            <a:avLst/>
          </a:prstGeom>
        </p:spPr>
      </p:pic>
      <p:pic>
        <p:nvPicPr>
          <p:cNvPr id="24" name="Image 23" descr="mains.jpg"/>
          <p:cNvPicPr>
            <a:picLocks noChangeAspect="1"/>
          </p:cNvPicPr>
          <p:nvPr/>
        </p:nvPicPr>
        <p:blipFill>
          <a:blip r:embed="rId5" cstate="print"/>
          <a:stretch>
            <a:fillRect/>
          </a:stretch>
        </p:blipFill>
        <p:spPr>
          <a:xfrm>
            <a:off x="7236296" y="2492896"/>
            <a:ext cx="1521891" cy="1139949"/>
          </a:xfrm>
          <a:prstGeom prst="rect">
            <a:avLst/>
          </a:prstGeom>
        </p:spPr>
      </p:pic>
      <p:sp>
        <p:nvSpPr>
          <p:cNvPr id="21" name="ZoneTexte 15"/>
          <p:cNvSpPr txBox="1">
            <a:spLocks noChangeArrowheads="1"/>
          </p:cNvSpPr>
          <p:nvPr/>
        </p:nvSpPr>
        <p:spPr bwMode="auto">
          <a:xfrm>
            <a:off x="322958" y="548680"/>
            <a:ext cx="7143751" cy="830997"/>
          </a:xfrm>
          <a:prstGeom prst="rect">
            <a:avLst/>
          </a:prstGeom>
          <a:noFill/>
          <a:ln w="9525">
            <a:noFill/>
            <a:miter lim="800000"/>
            <a:headEnd/>
            <a:tailEnd/>
          </a:ln>
        </p:spPr>
        <p:txBody>
          <a:bodyPr wrap="square">
            <a:spAutoFit/>
          </a:bodyPr>
          <a:lstStyle/>
          <a:p>
            <a:pPr algn="ctr"/>
            <a:r>
              <a:rPr lang="fr-FR" sz="2400" b="1" dirty="0" smtClean="0">
                <a:latin typeface="Calibri" pitchFamily="34" charset="0"/>
              </a:rPr>
              <a:t> III. </a:t>
            </a:r>
            <a:r>
              <a:rPr lang="fr-FR" sz="2400" b="1" dirty="0" smtClean="0"/>
              <a:t>Les handicapés non voyants et </a:t>
            </a:r>
            <a:r>
              <a:rPr lang="en-US" sz="2400" b="1" dirty="0" err="1" smtClean="0"/>
              <a:t>sourds</a:t>
            </a:r>
            <a:r>
              <a:rPr lang="en-US" sz="2400" b="1" dirty="0" smtClean="0"/>
              <a:t> </a:t>
            </a:r>
          </a:p>
          <a:p>
            <a:pPr algn="ctr"/>
            <a:endParaRPr lang="fr-FR" sz="2400" b="1" dirty="0">
              <a:solidFill>
                <a:srgbClr val="FF0000"/>
              </a:solidFill>
              <a:latin typeface="Calibri" pitchFamily="34" charset="0"/>
            </a:endParaRPr>
          </a:p>
        </p:txBody>
      </p:sp>
      <p:pic>
        <p:nvPicPr>
          <p:cNvPr id="9" name="Image 8" descr="video.jpg">
            <a:hlinkClick r:id="rId6" action="ppaction://hlinkfile"/>
          </p:cNvPr>
          <p:cNvPicPr>
            <a:picLocks noChangeAspect="1"/>
          </p:cNvPicPr>
          <p:nvPr/>
        </p:nvPicPr>
        <p:blipFill>
          <a:blip r:embed="rId7" cstate="print"/>
          <a:stretch>
            <a:fillRect/>
          </a:stretch>
        </p:blipFill>
        <p:spPr>
          <a:xfrm>
            <a:off x="7452320" y="5373216"/>
            <a:ext cx="1179684" cy="1182142"/>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dirty="0" smtClean="0"/>
              <a:t>Conclusion</a:t>
            </a:r>
          </a:p>
        </p:txBody>
      </p:sp>
      <p:sp>
        <p:nvSpPr>
          <p:cNvPr id="19459" name="Espace réservé du contenu 2"/>
          <p:cNvSpPr>
            <a:spLocks noGrp="1"/>
          </p:cNvSpPr>
          <p:nvPr>
            <p:ph idx="1"/>
          </p:nvPr>
        </p:nvSpPr>
        <p:spPr/>
        <p:txBody>
          <a:bodyPr/>
          <a:lstStyle/>
          <a:p>
            <a:pPr>
              <a:buFont typeface="Arial" charset="0"/>
              <a:buNone/>
            </a:pPr>
            <a:endParaRPr lang="fr-FR" sz="1200" dirty="0" smtClean="0"/>
          </a:p>
          <a:p>
            <a:pPr>
              <a:buFont typeface="Arial" charset="0"/>
              <a:buNone/>
            </a:pPr>
            <a:r>
              <a:rPr lang="fr-FR" sz="1200" dirty="0" smtClean="0"/>
              <a:t> </a:t>
            </a:r>
          </a:p>
          <a:p>
            <a:pPr>
              <a:buFont typeface="Arial" charset="0"/>
              <a:buNone/>
            </a:pPr>
            <a:endParaRPr lang="fr-FR" sz="1200" dirty="0" smtClean="0"/>
          </a:p>
          <a:p>
            <a:pPr>
              <a:buFont typeface="Arial" charset="0"/>
              <a:buNone/>
            </a:pPr>
            <a:endParaRPr lang="fr-FR" sz="1200" dirty="0" smtClean="0"/>
          </a:p>
          <a:p>
            <a:pPr>
              <a:buFont typeface="Arial" charset="0"/>
              <a:buNone/>
            </a:pPr>
            <a:r>
              <a:rPr lang="fr-FR" sz="1200" dirty="0" smtClean="0"/>
              <a:t> </a:t>
            </a:r>
          </a:p>
          <a:p>
            <a:pPr>
              <a:buFont typeface="Arial" charset="0"/>
              <a:buNone/>
            </a:pPr>
            <a:r>
              <a:rPr lang="fr-FR" sz="1200" dirty="0" smtClean="0"/>
              <a:t> </a:t>
            </a:r>
          </a:p>
          <a:p>
            <a:pPr>
              <a:buFont typeface="Arial" charset="0"/>
              <a:buNone/>
            </a:pPr>
            <a:r>
              <a:rPr lang="fr-FR" sz="1200" dirty="0" smtClean="0"/>
              <a:t> </a:t>
            </a:r>
          </a:p>
        </p:txBody>
      </p:sp>
      <p:sp>
        <p:nvSpPr>
          <p:cNvPr id="6" name="Espace réservé du numéro de diapositive 5"/>
          <p:cNvSpPr>
            <a:spLocks noGrp="1"/>
          </p:cNvSpPr>
          <p:nvPr>
            <p:ph type="sldNum" sz="quarter" idx="12"/>
          </p:nvPr>
        </p:nvSpPr>
        <p:spPr/>
        <p:txBody>
          <a:bodyPr/>
          <a:lstStyle/>
          <a:p>
            <a:pPr>
              <a:defRPr/>
            </a:pPr>
            <a:fld id="{A89949F8-E98C-45C3-AED3-A68BCB674E55}" type="slidenum">
              <a:rPr lang="fr-FR" smtClean="0"/>
              <a:pPr>
                <a:defRPr/>
              </a:pPr>
              <a:t>13</a:t>
            </a:fld>
            <a:endParaRPr lang="fr-FR"/>
          </a:p>
        </p:txBody>
      </p:sp>
      <p:sp>
        <p:nvSpPr>
          <p:cNvPr id="5" name="Rectangle 4"/>
          <p:cNvSpPr/>
          <p:nvPr/>
        </p:nvSpPr>
        <p:spPr>
          <a:xfrm>
            <a:off x="683568" y="1772816"/>
            <a:ext cx="7848872" cy="2862322"/>
          </a:xfrm>
          <a:prstGeom prst="rect">
            <a:avLst/>
          </a:prstGeom>
        </p:spPr>
        <p:txBody>
          <a:bodyPr wrap="square">
            <a:spAutoFit/>
          </a:bodyPr>
          <a:lstStyle/>
          <a:p>
            <a:pPr algn="just"/>
            <a:endParaRPr lang="fr-FR" dirty="0" smtClean="0">
              <a:latin typeface="+mn-lt"/>
            </a:endParaRPr>
          </a:p>
          <a:p>
            <a:pPr algn="just"/>
            <a:endParaRPr lang="fr-FR" dirty="0" smtClean="0">
              <a:latin typeface="+mn-lt"/>
            </a:endParaRPr>
          </a:p>
          <a:p>
            <a:r>
              <a:rPr lang="fr-FR" dirty="0" smtClean="0">
                <a:latin typeface="+mn-lt"/>
              </a:rPr>
              <a:t>De nos jours, l’évolution technologique a permis de mettre en place des  objets intelligents, permettant aux handicapés une certaine autonomie dans la vie  quotidienne. </a:t>
            </a:r>
          </a:p>
          <a:p>
            <a:r>
              <a:rPr lang="fr-FR" dirty="0" smtClean="0">
                <a:latin typeface="+mn-lt"/>
              </a:rPr>
              <a:t/>
            </a:r>
            <a:br>
              <a:rPr lang="fr-FR" dirty="0" smtClean="0">
                <a:latin typeface="+mn-lt"/>
              </a:rPr>
            </a:br>
            <a:r>
              <a:rPr lang="fr-FR" dirty="0" smtClean="0"/>
              <a:t> </a:t>
            </a:r>
            <a:r>
              <a:rPr lang="fr-FR" dirty="0" smtClean="0">
                <a:latin typeface="+mn-lt"/>
              </a:rPr>
              <a:t>Cependant et par leurs tarifs , les inventions actuellement disponibles, restent tout de même inaccessibles à la majorité des handicapés malgré les aides des associations et services sociales.</a:t>
            </a:r>
          </a:p>
          <a:p>
            <a:pPr algn="just"/>
            <a:endParaRPr lang="fr-FR" dirty="0" smtClean="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3588" y="3000375"/>
            <a:ext cx="5038725" cy="769938"/>
          </a:xfrm>
          <a:prstGeom prst="rect">
            <a:avLst/>
          </a:prstGeom>
        </p:spPr>
        <p:txBody>
          <a:bodyPr wrap="none">
            <a:spAutoFit/>
          </a:bodyPr>
          <a:lstStyle/>
          <a:p>
            <a:pPr algn="ctr" eaLnBrk="0" hangingPunct="0">
              <a:spcBef>
                <a:spcPct val="50000"/>
              </a:spcBef>
              <a:defRPr/>
            </a:pPr>
            <a:r>
              <a:rPr lang="fr-FR" sz="4400" b="1" dirty="0">
                <a:solidFill>
                  <a:schemeClr val="bg2">
                    <a:lumMod val="50000"/>
                  </a:schemeClr>
                </a:solidFill>
                <a:latin typeface="Monotype Corsiva" pitchFamily="66" charset="0"/>
              </a:rPr>
              <a:t>Merci de votre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Ismail\Desktop\PFA\EP_SITE\images\header\gradient.gif"/>
          <p:cNvPicPr>
            <a:picLocks noChangeAspect="1" noChangeArrowheads="1"/>
          </p:cNvPicPr>
          <p:nvPr/>
        </p:nvPicPr>
        <p:blipFill>
          <a:blip r:embed="rId2" cstate="print"/>
          <a:srcRect/>
          <a:stretch>
            <a:fillRect/>
          </a:stretch>
        </p:blipFill>
        <p:spPr bwMode="auto">
          <a:xfrm>
            <a:off x="0" y="0"/>
            <a:ext cx="9144000" cy="1171575"/>
          </a:xfrm>
          <a:prstGeom prst="rect">
            <a:avLst/>
          </a:prstGeom>
          <a:noFill/>
          <a:ln w="9525">
            <a:noFill/>
            <a:miter lim="800000"/>
            <a:headEnd/>
            <a:tailEnd/>
          </a:ln>
        </p:spPr>
      </p:pic>
      <p:grpSp>
        <p:nvGrpSpPr>
          <p:cNvPr id="3075" name="Groupe 11"/>
          <p:cNvGrpSpPr>
            <a:grpSpLocks/>
          </p:cNvGrpSpPr>
          <p:nvPr/>
        </p:nvGrpSpPr>
        <p:grpSpPr bwMode="auto">
          <a:xfrm>
            <a:off x="214313" y="642938"/>
            <a:ext cx="8748712" cy="560387"/>
            <a:chOff x="214282" y="642918"/>
            <a:chExt cx="8748773" cy="400050"/>
          </a:xfrm>
        </p:grpSpPr>
        <p:pic>
          <p:nvPicPr>
            <p:cNvPr id="3152" name="Picture 5"/>
            <p:cNvPicPr>
              <a:picLocks noChangeAspect="1" noChangeArrowheads="1"/>
            </p:cNvPicPr>
            <p:nvPr/>
          </p:nvPicPr>
          <p:blipFill>
            <a:blip r:embed="rId3" cstate="print"/>
            <a:srcRect/>
            <a:stretch>
              <a:fillRect/>
            </a:stretch>
          </p:blipFill>
          <p:spPr bwMode="auto">
            <a:xfrm>
              <a:off x="214282" y="642918"/>
              <a:ext cx="104775" cy="400050"/>
            </a:xfrm>
            <a:prstGeom prst="rect">
              <a:avLst/>
            </a:prstGeom>
            <a:noFill/>
            <a:ln w="9525">
              <a:noFill/>
              <a:miter lim="800000"/>
              <a:headEnd/>
              <a:tailEnd/>
            </a:ln>
          </p:spPr>
        </p:pic>
        <p:pic>
          <p:nvPicPr>
            <p:cNvPr id="3153" name="Picture 6"/>
            <p:cNvPicPr>
              <a:picLocks noChangeAspect="1" noChangeArrowheads="1"/>
            </p:cNvPicPr>
            <p:nvPr/>
          </p:nvPicPr>
          <p:blipFill>
            <a:blip r:embed="rId4" cstate="print"/>
            <a:srcRect/>
            <a:stretch>
              <a:fillRect/>
            </a:stretch>
          </p:blipFill>
          <p:spPr bwMode="auto">
            <a:xfrm>
              <a:off x="285720" y="642918"/>
              <a:ext cx="8572560" cy="400050"/>
            </a:xfrm>
            <a:prstGeom prst="rect">
              <a:avLst/>
            </a:prstGeom>
            <a:noFill/>
            <a:ln w="9525">
              <a:noFill/>
              <a:miter lim="800000"/>
              <a:headEnd/>
              <a:tailEnd/>
            </a:ln>
          </p:spPr>
        </p:pic>
        <p:pic>
          <p:nvPicPr>
            <p:cNvPr id="3154" name="Picture 5"/>
            <p:cNvPicPr>
              <a:picLocks noChangeAspect="1" noChangeArrowheads="1"/>
            </p:cNvPicPr>
            <p:nvPr/>
          </p:nvPicPr>
          <p:blipFill>
            <a:blip r:embed="rId3" cstate="print"/>
            <a:srcRect/>
            <a:stretch>
              <a:fillRect/>
            </a:stretch>
          </p:blipFill>
          <p:spPr bwMode="auto">
            <a:xfrm flipH="1">
              <a:off x="8858280" y="642918"/>
              <a:ext cx="104775" cy="400050"/>
            </a:xfrm>
            <a:prstGeom prst="rect">
              <a:avLst/>
            </a:prstGeom>
            <a:noFill/>
            <a:ln w="9525">
              <a:noFill/>
              <a:miter lim="800000"/>
              <a:headEnd/>
              <a:tailEnd/>
            </a:ln>
          </p:spPr>
        </p:pic>
      </p:grpSp>
      <p:sp>
        <p:nvSpPr>
          <p:cNvPr id="3076" name="ZoneTexte 15"/>
          <p:cNvSpPr txBox="1">
            <a:spLocks noChangeArrowheads="1"/>
          </p:cNvSpPr>
          <p:nvPr/>
        </p:nvSpPr>
        <p:spPr bwMode="auto">
          <a:xfrm>
            <a:off x="476250" y="642938"/>
            <a:ext cx="184150" cy="584200"/>
          </a:xfrm>
          <a:prstGeom prst="rect">
            <a:avLst/>
          </a:prstGeom>
          <a:noFill/>
          <a:ln w="9525">
            <a:noFill/>
            <a:miter lim="800000"/>
            <a:headEnd/>
            <a:tailEnd/>
          </a:ln>
        </p:spPr>
        <p:txBody>
          <a:bodyPr wrap="none">
            <a:spAutoFit/>
          </a:bodyPr>
          <a:lstStyle/>
          <a:p>
            <a:endParaRPr lang="fr-FR" sz="3200" b="1" dirty="0">
              <a:latin typeface="Calibri" pitchFamily="34" charset="0"/>
            </a:endParaRPr>
          </a:p>
        </p:txBody>
      </p:sp>
      <p:sp>
        <p:nvSpPr>
          <p:cNvPr id="20" name="Espace réservé du numéro de diapositive 19"/>
          <p:cNvSpPr>
            <a:spLocks noGrp="1"/>
          </p:cNvSpPr>
          <p:nvPr>
            <p:ph type="sldNum" sz="quarter" idx="12"/>
          </p:nvPr>
        </p:nvSpPr>
        <p:spPr/>
        <p:txBody>
          <a:bodyPr/>
          <a:lstStyle/>
          <a:p>
            <a:pPr>
              <a:defRPr/>
            </a:pPr>
            <a:fld id="{BFF200BA-8BC3-4B61-AE4F-02110D7341F3}" type="slidenum">
              <a:rPr lang="fr-FR"/>
              <a:pPr>
                <a:defRPr/>
              </a:pPr>
              <a:t>2</a:t>
            </a:fld>
            <a:endParaRPr lang="fr-FR" dirty="0"/>
          </a:p>
        </p:txBody>
      </p:sp>
      <p:sp>
        <p:nvSpPr>
          <p:cNvPr id="12" name="AutoShape 3"/>
          <p:cNvSpPr>
            <a:spLocks noChangeArrowheads="1"/>
          </p:cNvSpPr>
          <p:nvPr/>
        </p:nvSpPr>
        <p:spPr bwMode="ltGray">
          <a:xfrm rot="5400000">
            <a:off x="-2395537" y="1582737"/>
            <a:ext cx="4718050" cy="4591051"/>
          </a:xfrm>
          <a:custGeom>
            <a:avLst/>
            <a:gdLst>
              <a:gd name="T0" fmla="*/ 2359025 w 21600"/>
              <a:gd name="T1" fmla="*/ 0 h 21600"/>
              <a:gd name="T2" fmla="*/ 35385 w 21600"/>
              <a:gd name="T3" fmla="*/ 2261093 h 21600"/>
              <a:gd name="T4" fmla="*/ 2359025 w 21600"/>
              <a:gd name="T5" fmla="*/ 68441 h 21600"/>
              <a:gd name="T6" fmla="*/ 4682665 w 21600"/>
              <a:gd name="T7" fmla="*/ 2261093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fr-FR" dirty="0"/>
          </a:p>
        </p:txBody>
      </p:sp>
      <p:sp>
        <p:nvSpPr>
          <p:cNvPr id="3119" name="AutoShape 5"/>
          <p:cNvSpPr>
            <a:spLocks noChangeArrowheads="1"/>
          </p:cNvSpPr>
          <p:nvPr/>
        </p:nvSpPr>
        <p:spPr bwMode="gray">
          <a:xfrm>
            <a:off x="810014" y="1268413"/>
            <a:ext cx="2249099" cy="455613"/>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nSpc>
                <a:spcPct val="80000"/>
              </a:lnSpc>
              <a:spcBef>
                <a:spcPts val="450"/>
              </a:spcBef>
              <a:buClr>
                <a:srgbClr val="A82217"/>
              </a:buClr>
              <a:buFont typeface="Wingdings 3" pitchFamily="18" charset="2"/>
              <a:buNone/>
              <a:defRPr/>
            </a:pPr>
            <a:endParaRPr lang="fr-FR" dirty="0">
              <a:solidFill>
                <a:srgbClr val="A82217"/>
              </a:solidFill>
            </a:endParaRPr>
          </a:p>
          <a:p>
            <a:pPr>
              <a:lnSpc>
                <a:spcPct val="80000"/>
              </a:lnSpc>
              <a:spcBef>
                <a:spcPts val="450"/>
              </a:spcBef>
              <a:buClr>
                <a:srgbClr val="A82217"/>
              </a:buClr>
              <a:buFont typeface="Wingdings 3" pitchFamily="18" charset="2"/>
              <a:buNone/>
              <a:defRPr/>
            </a:pPr>
            <a:r>
              <a:rPr lang="fr-FR" sz="2000" b="1" dirty="0">
                <a:solidFill>
                  <a:schemeClr val="tx1"/>
                </a:solidFill>
                <a:effectLst>
                  <a:outerShdw blurRad="38100" dist="38100" dir="2700000" algn="tl">
                    <a:srgbClr val="000000">
                      <a:alpha val="43137"/>
                    </a:srgbClr>
                  </a:outerShdw>
                </a:effectLst>
                <a:latin typeface="Arial" pitchFamily="34" charset="0"/>
                <a:cs typeface="Arial" pitchFamily="34" charset="0"/>
              </a:rPr>
              <a:t> I</a:t>
            </a:r>
            <a:r>
              <a:rPr lang="fr-FR" sz="2000" b="1" dirty="0">
                <a:solidFill>
                  <a:schemeClr val="tx1"/>
                </a:solidFill>
              </a:rPr>
              <a:t>ntroduction</a:t>
            </a:r>
          </a:p>
          <a:p>
            <a:pPr>
              <a:lnSpc>
                <a:spcPct val="80000"/>
              </a:lnSpc>
              <a:spcBef>
                <a:spcPts val="450"/>
              </a:spcBef>
              <a:buClr>
                <a:srgbClr val="A82217"/>
              </a:buClr>
              <a:buFont typeface="Wingdings 3" pitchFamily="18" charset="2"/>
              <a:buNone/>
              <a:defRPr/>
            </a:pPr>
            <a:endParaRPr lang="en-US" sz="2000" dirty="0">
              <a:solidFill>
                <a:srgbClr val="A82217"/>
              </a:solidFill>
            </a:endParaRPr>
          </a:p>
        </p:txBody>
      </p:sp>
      <p:sp>
        <p:nvSpPr>
          <p:cNvPr id="3111" name="AutoShape 14"/>
          <p:cNvSpPr>
            <a:spLocks noChangeArrowheads="1"/>
          </p:cNvSpPr>
          <p:nvPr/>
        </p:nvSpPr>
        <p:spPr bwMode="gray">
          <a:xfrm>
            <a:off x="1916711" y="2348880"/>
            <a:ext cx="4527408" cy="455613"/>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nSpc>
                <a:spcPct val="80000"/>
              </a:lnSpc>
              <a:spcBef>
                <a:spcPts val="450"/>
              </a:spcBef>
              <a:buClr>
                <a:srgbClr val="A82217"/>
              </a:buClr>
              <a:buFont typeface="Wingdings 3" pitchFamily="18" charset="2"/>
              <a:buNone/>
              <a:defRPr/>
            </a:pPr>
            <a:r>
              <a:rPr lang="fr-FR" sz="2000" b="1" dirty="0" smtClean="0">
                <a:solidFill>
                  <a:schemeClr val="tx1"/>
                </a:solidFill>
              </a:rPr>
              <a:t>I. Les handicapés non et mal voyants  </a:t>
            </a:r>
            <a:endParaRPr lang="fr-FR" sz="2000" b="1" dirty="0">
              <a:solidFill>
                <a:schemeClr val="tx1"/>
              </a:solidFill>
            </a:endParaRPr>
          </a:p>
        </p:txBody>
      </p:sp>
      <p:sp>
        <p:nvSpPr>
          <p:cNvPr id="3103" name="AutoShape 23"/>
          <p:cNvSpPr>
            <a:spLocks noChangeArrowheads="1"/>
          </p:cNvSpPr>
          <p:nvPr/>
        </p:nvSpPr>
        <p:spPr bwMode="gray">
          <a:xfrm>
            <a:off x="2339752" y="3501008"/>
            <a:ext cx="4079586" cy="501280"/>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nSpc>
                <a:spcPct val="80000"/>
              </a:lnSpc>
              <a:spcBef>
                <a:spcPts val="450"/>
              </a:spcBef>
              <a:buClr>
                <a:srgbClr val="A82217"/>
              </a:buClr>
              <a:buFont typeface="Wingdings 3" pitchFamily="18" charset="2"/>
              <a:buNone/>
              <a:defRPr/>
            </a:pPr>
            <a:r>
              <a:rPr lang="en-US" sz="2000" b="1" dirty="0" smtClean="0">
                <a:solidFill>
                  <a:schemeClr val="tx1"/>
                </a:solidFill>
              </a:rPr>
              <a:t>II. Les </a:t>
            </a:r>
            <a:r>
              <a:rPr lang="en-US" sz="2000" b="1" dirty="0" err="1" smtClean="0">
                <a:solidFill>
                  <a:schemeClr val="tx1"/>
                </a:solidFill>
              </a:rPr>
              <a:t>handicapés</a:t>
            </a:r>
            <a:r>
              <a:rPr lang="en-US" sz="2000" b="1" dirty="0" smtClean="0">
                <a:solidFill>
                  <a:schemeClr val="tx1"/>
                </a:solidFill>
              </a:rPr>
              <a:t> </a:t>
            </a:r>
            <a:r>
              <a:rPr lang="en-US" sz="2000" b="1" dirty="0" err="1" smtClean="0">
                <a:solidFill>
                  <a:schemeClr val="tx1"/>
                </a:solidFill>
              </a:rPr>
              <a:t>sourds</a:t>
            </a:r>
            <a:r>
              <a:rPr lang="en-US" sz="2000" b="1" dirty="0" smtClean="0">
                <a:solidFill>
                  <a:schemeClr val="tx1"/>
                </a:solidFill>
              </a:rPr>
              <a:t> </a:t>
            </a:r>
            <a:endParaRPr lang="en-US" sz="2000" b="1" dirty="0">
              <a:solidFill>
                <a:schemeClr val="tx1"/>
              </a:solidFill>
            </a:endParaRPr>
          </a:p>
        </p:txBody>
      </p:sp>
      <p:sp>
        <p:nvSpPr>
          <p:cNvPr id="61" name="WordArt 2"/>
          <p:cNvSpPr>
            <a:spLocks noChangeArrowheads="1" noChangeShapeType="1" noTextEdit="1"/>
          </p:cNvSpPr>
          <p:nvPr/>
        </p:nvSpPr>
        <p:spPr bwMode="auto">
          <a:xfrm>
            <a:off x="3703638" y="782638"/>
            <a:ext cx="1368425" cy="288925"/>
          </a:xfrm>
          <a:prstGeom prst="rect">
            <a:avLst/>
          </a:prstGeom>
        </p:spPr>
        <p:txBody>
          <a:bodyPr wrap="none" fromWordArt="1">
            <a:prstTxWarp prst="textPlain">
              <a:avLst>
                <a:gd name="adj" fmla="val 50000"/>
              </a:avLst>
            </a:prstTxWarp>
          </a:bodyPr>
          <a:lstStyle/>
          <a:p>
            <a:pPr algn="ctr"/>
            <a:r>
              <a:rPr lang="fr-FR" sz="3600" b="1" kern="10">
                <a:ln w="9525">
                  <a:noFill/>
                  <a:round/>
                  <a:headEnd/>
                  <a:tailEnd/>
                </a:ln>
                <a:solidFill>
                  <a:srgbClr val="61B6FF"/>
                </a:solidFill>
                <a:effectLst>
                  <a:outerShdw dist="38100" dir="2700000" algn="tl" rotWithShape="0">
                    <a:srgbClr val="000000">
                      <a:alpha val="43137"/>
                    </a:srgbClr>
                  </a:outerShdw>
                </a:effectLst>
                <a:latin typeface="Arial"/>
                <a:cs typeface="Arial"/>
              </a:rPr>
              <a:t>PLAN</a:t>
            </a:r>
          </a:p>
        </p:txBody>
      </p:sp>
      <p:sp>
        <p:nvSpPr>
          <p:cNvPr id="81" name="AutoShape 32"/>
          <p:cNvSpPr>
            <a:spLocks noChangeArrowheads="1"/>
          </p:cNvSpPr>
          <p:nvPr/>
        </p:nvSpPr>
        <p:spPr bwMode="gray">
          <a:xfrm>
            <a:off x="2123728" y="4437112"/>
            <a:ext cx="4536504" cy="58864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defRPr/>
            </a:pPr>
            <a:endParaRPr lang="fr-FR" sz="2000" dirty="0"/>
          </a:p>
          <a:p>
            <a:pPr algn="ctr">
              <a:defRPr/>
            </a:pPr>
            <a:endParaRPr lang="fr-FR" sz="2000" b="1" dirty="0" smtClean="0"/>
          </a:p>
          <a:p>
            <a:pPr algn="ctr">
              <a:defRPr/>
            </a:pPr>
            <a:r>
              <a:rPr lang="fr-FR" sz="2000" b="1" dirty="0" smtClean="0"/>
              <a:t>III. Les handicapés non voyants et </a:t>
            </a:r>
            <a:r>
              <a:rPr lang="en-US" sz="2000" b="1" dirty="0" err="1" smtClean="0"/>
              <a:t>sourds</a:t>
            </a:r>
            <a:r>
              <a:rPr lang="en-US" sz="2000" b="1" dirty="0" smtClean="0"/>
              <a:t> </a:t>
            </a:r>
          </a:p>
          <a:p>
            <a:pPr algn="ctr">
              <a:defRPr/>
            </a:pPr>
            <a:r>
              <a:rPr lang="fr-FR" sz="2000" dirty="0" smtClean="0"/>
              <a:t> </a:t>
            </a:r>
            <a:endParaRPr lang="fr-FR" sz="2000" dirty="0"/>
          </a:p>
          <a:p>
            <a:pPr algn="ctr">
              <a:lnSpc>
                <a:spcPct val="80000"/>
              </a:lnSpc>
              <a:spcBef>
                <a:spcPts val="450"/>
              </a:spcBef>
              <a:buClr>
                <a:srgbClr val="A82217"/>
              </a:buClr>
              <a:defRPr/>
            </a:pPr>
            <a:endParaRPr lang="es-ES" sz="2000" b="1" dirty="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5" name="Group 31"/>
          <p:cNvGrpSpPr>
            <a:grpSpLocks/>
          </p:cNvGrpSpPr>
          <p:nvPr/>
        </p:nvGrpSpPr>
        <p:grpSpPr bwMode="auto">
          <a:xfrm>
            <a:off x="899592" y="5805264"/>
            <a:ext cx="1871663" cy="476250"/>
            <a:chOff x="842" y="1147"/>
            <a:chExt cx="1531" cy="300"/>
          </a:xfrm>
        </p:grpSpPr>
        <p:sp>
          <p:nvSpPr>
            <p:cNvPr id="90" name="AutoShape 32"/>
            <p:cNvSpPr>
              <a:spLocks noChangeArrowheads="1"/>
            </p:cNvSpPr>
            <p:nvPr/>
          </p:nvSpPr>
          <p:spPr bwMode="gray">
            <a:xfrm>
              <a:off x="998" y="1147"/>
              <a:ext cx="1375" cy="28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nSpc>
                  <a:spcPct val="80000"/>
                </a:lnSpc>
                <a:spcBef>
                  <a:spcPts val="450"/>
                </a:spcBef>
                <a:buClr>
                  <a:srgbClr val="A82217"/>
                </a:buClr>
                <a:buFont typeface="Wingdings 3" pitchFamily="18" charset="2"/>
                <a:buNone/>
                <a:defRPr/>
              </a:pPr>
              <a:r>
                <a:rPr lang="es-ES" sz="2000" b="1" dirty="0"/>
                <a:t>Conclusion </a:t>
              </a:r>
            </a:p>
          </p:txBody>
        </p:sp>
        <p:grpSp>
          <p:nvGrpSpPr>
            <p:cNvPr id="3089" name="Group 33"/>
            <p:cNvGrpSpPr>
              <a:grpSpLocks/>
            </p:cNvGrpSpPr>
            <p:nvPr/>
          </p:nvGrpSpPr>
          <p:grpSpPr bwMode="auto">
            <a:xfrm>
              <a:off x="842" y="1207"/>
              <a:ext cx="224" cy="240"/>
              <a:chOff x="2078" y="1680"/>
              <a:chExt cx="1615" cy="1615"/>
            </a:xfrm>
          </p:grpSpPr>
          <p:sp>
            <p:nvSpPr>
              <p:cNvPr id="3090" name="Oval 3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fr-FR"/>
              </a:p>
            </p:txBody>
          </p:sp>
          <p:sp>
            <p:nvSpPr>
              <p:cNvPr id="3091" name="Oval 3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fr-FR"/>
              </a:p>
            </p:txBody>
          </p:sp>
          <p:sp>
            <p:nvSpPr>
              <p:cNvPr id="94" name="Oval 36"/>
              <p:cNvSpPr>
                <a:spLocks noChangeArrowheads="1"/>
              </p:cNvSpPr>
              <p:nvPr/>
            </p:nvSpPr>
            <p:spPr bwMode="gray">
              <a:xfrm>
                <a:off x="2256" y="1855"/>
                <a:ext cx="1264"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FR"/>
              </a:p>
            </p:txBody>
          </p:sp>
          <p:sp>
            <p:nvSpPr>
              <p:cNvPr id="3093" name="Oval 37"/>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fr-FR"/>
              </a:p>
            </p:txBody>
          </p:sp>
          <p:sp>
            <p:nvSpPr>
              <p:cNvPr id="96" name="Oval 38"/>
              <p:cNvSpPr>
                <a:spLocks noChangeArrowheads="1"/>
              </p:cNvSpPr>
              <p:nvPr/>
            </p:nvSpPr>
            <p:spPr bwMode="gray">
              <a:xfrm>
                <a:off x="2340" y="1936"/>
                <a:ext cx="1095"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FR"/>
              </a:p>
            </p:txBody>
          </p:sp>
          <p:sp>
            <p:nvSpPr>
              <p:cNvPr id="97" name="Oval 39"/>
              <p:cNvSpPr>
                <a:spLocks noChangeArrowheads="1"/>
              </p:cNvSpPr>
              <p:nvPr/>
            </p:nvSpPr>
            <p:spPr bwMode="gray">
              <a:xfrm>
                <a:off x="2340" y="1936"/>
                <a:ext cx="1095" cy="1104"/>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a:defRPr/>
                </a:pPr>
                <a:endParaRPr lang="fr-FR"/>
              </a:p>
            </p:txBody>
          </p:sp>
        </p:grpSp>
      </p:grpSp>
      <p:sp>
        <p:nvSpPr>
          <p:cNvPr id="83" name="Rectangle 82"/>
          <p:cNvSpPr/>
          <p:nvPr/>
        </p:nvSpPr>
        <p:spPr>
          <a:xfrm>
            <a:off x="2411760" y="3789040"/>
            <a:ext cx="4824535" cy="369332"/>
          </a:xfrm>
          <a:prstGeom prst="rect">
            <a:avLst/>
          </a:prstGeom>
        </p:spPr>
        <p:txBody>
          <a:bodyPr wrap="square">
            <a:spAutoFit/>
          </a:bodyPr>
          <a:lstStyle/>
          <a:p>
            <a:r>
              <a:rPr lang="fr-FR" b="1" dirty="0" smtClean="0"/>
              <a:t> </a:t>
            </a:r>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heckerboard(across)">
                                      <p:cBhvr>
                                        <p:cTn id="7" dur="500"/>
                                        <p:tgtEl>
                                          <p:spTgt spid="6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strips(downRight)">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dirty="0" smtClean="0"/>
              <a:t>Introduction</a:t>
            </a:r>
          </a:p>
        </p:txBody>
      </p:sp>
      <p:sp>
        <p:nvSpPr>
          <p:cNvPr id="19459" name="Espace réservé du contenu 2"/>
          <p:cNvSpPr>
            <a:spLocks noGrp="1"/>
          </p:cNvSpPr>
          <p:nvPr>
            <p:ph idx="1"/>
          </p:nvPr>
        </p:nvSpPr>
        <p:spPr/>
        <p:txBody>
          <a:bodyPr/>
          <a:lstStyle/>
          <a:p>
            <a:pPr marL="539750" indent="-365125">
              <a:lnSpc>
                <a:spcPct val="140000"/>
              </a:lnSpc>
              <a:buFont typeface="Wingdings" pitchFamily="2" charset="2"/>
              <a:buChar char="Ø"/>
            </a:pPr>
            <a:r>
              <a:rPr lang="fr-FR" sz="1800" b="1" dirty="0" smtClean="0"/>
              <a:t>Plus d’un milliard </a:t>
            </a:r>
            <a:r>
              <a:rPr lang="fr-FR" sz="1800" dirty="0" smtClean="0"/>
              <a:t>de personnes vivent avec une certaine forme de handicap (OMS) </a:t>
            </a:r>
          </a:p>
          <a:p>
            <a:pPr marL="177800" indent="355600">
              <a:lnSpc>
                <a:spcPct val="140000"/>
              </a:lnSpc>
              <a:buFont typeface="Wingdings" pitchFamily="2" charset="2"/>
              <a:buChar char="Ø"/>
            </a:pPr>
            <a:r>
              <a:rPr lang="fr-FR" sz="1800" dirty="0" smtClean="0"/>
              <a:t>Soit environ </a:t>
            </a:r>
            <a:r>
              <a:rPr lang="fr-FR" sz="1800" b="1" dirty="0" smtClean="0"/>
              <a:t>15% </a:t>
            </a:r>
            <a:r>
              <a:rPr lang="fr-FR" sz="1800" dirty="0" smtClean="0"/>
              <a:t>de la population mondiale. </a:t>
            </a:r>
          </a:p>
          <a:p>
            <a:pPr marL="177800" indent="355600">
              <a:lnSpc>
                <a:spcPct val="140000"/>
              </a:lnSpc>
              <a:buFont typeface="Wingdings" pitchFamily="2" charset="2"/>
              <a:buChar char="Ø"/>
            </a:pPr>
            <a:endParaRPr lang="fr-FR" sz="1800" dirty="0" smtClean="0"/>
          </a:p>
          <a:p>
            <a:pPr marL="177800" indent="355600">
              <a:lnSpc>
                <a:spcPct val="140000"/>
              </a:lnSpc>
              <a:buNone/>
            </a:pPr>
            <a:endParaRPr lang="fr-FR" sz="1800" dirty="0" smtClean="0"/>
          </a:p>
          <a:p>
            <a:pPr marL="177800" indent="355600">
              <a:lnSpc>
                <a:spcPct val="140000"/>
              </a:lnSpc>
              <a:buNone/>
            </a:pPr>
            <a:r>
              <a:rPr lang="fr-FR" sz="1800" b="1" u="sng" dirty="0" smtClean="0"/>
              <a:t>Importance des aides techniques pour leur intégration. </a:t>
            </a:r>
          </a:p>
          <a:p>
            <a:pPr marL="177800" indent="355600">
              <a:buNone/>
            </a:pPr>
            <a:endParaRPr lang="fr-FR" sz="1800" dirty="0" smtClean="0"/>
          </a:p>
          <a:p>
            <a:pPr marL="177800" indent="355600">
              <a:buNone/>
            </a:pPr>
            <a:endParaRPr lang="fr-FR" sz="1800" dirty="0" smtClean="0"/>
          </a:p>
          <a:p>
            <a:pPr marL="539750" indent="-365125">
              <a:buFont typeface="Wingdings" pitchFamily="2" charset="2"/>
              <a:buChar char="ü"/>
            </a:pPr>
            <a:r>
              <a:rPr lang="fr-FR" sz="1800" dirty="0" smtClean="0"/>
              <a:t>A noter : les plus grands progrès en cours touchent aux deux principaux handicaps sensoriels : 		</a:t>
            </a:r>
          </a:p>
          <a:p>
            <a:pPr marL="177800" indent="355600">
              <a:buNone/>
            </a:pPr>
            <a:r>
              <a:rPr lang="fr-FR" sz="1800" b="1" dirty="0" smtClean="0"/>
              <a:t>les mal et non-voyants et la surdité.</a:t>
            </a:r>
          </a:p>
          <a:p>
            <a:pPr>
              <a:buFont typeface="Arial" charset="0"/>
              <a:buNone/>
            </a:pPr>
            <a:endParaRPr lang="fr-FR" sz="1200" dirty="0" smtClean="0"/>
          </a:p>
          <a:p>
            <a:pPr>
              <a:buFont typeface="Arial" charset="0"/>
              <a:buNone/>
            </a:pPr>
            <a:r>
              <a:rPr lang="fr-FR" sz="1200" dirty="0" smtClean="0"/>
              <a:t> </a:t>
            </a:r>
          </a:p>
          <a:p>
            <a:pPr>
              <a:buFont typeface="Arial" charset="0"/>
              <a:buNone/>
            </a:pPr>
            <a:endParaRPr lang="fr-FR" sz="1200" dirty="0" smtClean="0"/>
          </a:p>
          <a:p>
            <a:pPr>
              <a:buFont typeface="Arial" charset="0"/>
              <a:buNone/>
            </a:pPr>
            <a:endParaRPr lang="fr-FR" sz="1200" dirty="0" smtClean="0"/>
          </a:p>
          <a:p>
            <a:pPr>
              <a:buFont typeface="Arial" charset="0"/>
              <a:buNone/>
            </a:pPr>
            <a:r>
              <a:rPr lang="fr-FR" sz="1200" dirty="0" smtClean="0"/>
              <a:t> </a:t>
            </a:r>
          </a:p>
          <a:p>
            <a:pPr>
              <a:buFont typeface="Arial" charset="0"/>
              <a:buNone/>
            </a:pPr>
            <a:r>
              <a:rPr lang="fr-FR" sz="1200" dirty="0" smtClean="0"/>
              <a:t> </a:t>
            </a:r>
          </a:p>
          <a:p>
            <a:pPr>
              <a:buFont typeface="Arial" charset="0"/>
              <a:buNone/>
            </a:pPr>
            <a:r>
              <a:rPr lang="fr-FR" sz="1200" dirty="0" smtClean="0"/>
              <a:t> </a:t>
            </a:r>
          </a:p>
        </p:txBody>
      </p:sp>
      <p:sp>
        <p:nvSpPr>
          <p:cNvPr id="6" name="Espace réservé du numéro de diapositive 5"/>
          <p:cNvSpPr>
            <a:spLocks noGrp="1"/>
          </p:cNvSpPr>
          <p:nvPr>
            <p:ph type="sldNum" sz="quarter" idx="12"/>
          </p:nvPr>
        </p:nvSpPr>
        <p:spPr/>
        <p:txBody>
          <a:bodyPr/>
          <a:lstStyle/>
          <a:p>
            <a:pPr>
              <a:defRPr/>
            </a:pPr>
            <a:fld id="{A89949F8-E98C-45C3-AED3-A68BCB674E55}" type="slidenum">
              <a:rPr lang="fr-FR" smtClean="0"/>
              <a:pPr>
                <a:defRPr/>
              </a:pPr>
              <a:t>3</a:t>
            </a:fld>
            <a:endParaRPr lang="fr-FR"/>
          </a:p>
        </p:txBody>
      </p:sp>
      <p:sp>
        <p:nvSpPr>
          <p:cNvPr id="5" name="Flèche vers le bas 4"/>
          <p:cNvSpPr/>
          <p:nvPr/>
        </p:nvSpPr>
        <p:spPr>
          <a:xfrm>
            <a:off x="3203848" y="3068960"/>
            <a:ext cx="7200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contenu 2"/>
          <p:cNvSpPr>
            <a:spLocks noGrp="1"/>
          </p:cNvSpPr>
          <p:nvPr>
            <p:ph idx="1"/>
          </p:nvPr>
        </p:nvSpPr>
        <p:spPr>
          <a:xfrm>
            <a:off x="457200" y="1341438"/>
            <a:ext cx="8291264" cy="1583506"/>
          </a:xfrm>
        </p:spPr>
        <p:txBody>
          <a:bodyPr/>
          <a:lstStyle/>
          <a:p>
            <a:pPr marL="177800" indent="-1588" algn="just">
              <a:buNone/>
            </a:pPr>
            <a:r>
              <a:rPr lang="fr-FR" sz="1800" b="1" dirty="0" smtClean="0">
                <a:cs typeface="Arial" charset="0"/>
              </a:rPr>
              <a:t>L'accessibilité du web aux personnes non et mal voyantes et les sourds </a:t>
            </a:r>
            <a:r>
              <a:rPr lang="fr-FR" sz="1800" dirty="0" smtClean="0">
                <a:cs typeface="Arial" charset="0"/>
              </a:rPr>
              <a:t>sont parfois négligée par les maîtres d'ouvrages. Cet présentation montre les différents problèmes rencontrés par les personnes à vision altérée lorsqu'elles utilisent internet, et les solutions actuellement disponibles pour améliorer leurs conditions d'accès au réseau.</a:t>
            </a:r>
          </a:p>
          <a:p>
            <a:pPr>
              <a:buNone/>
            </a:pPr>
            <a:endParaRPr lang="fr-FR" sz="1400" dirty="0" smtClean="0">
              <a:latin typeface="Arial" charset="0"/>
              <a:cs typeface="Arial" charset="0"/>
            </a:endParaRPr>
          </a:p>
        </p:txBody>
      </p:sp>
      <p:sp>
        <p:nvSpPr>
          <p:cNvPr id="6" name="Espace réservé du numéro de diapositive 5"/>
          <p:cNvSpPr>
            <a:spLocks noGrp="1"/>
          </p:cNvSpPr>
          <p:nvPr>
            <p:ph type="sldNum" sz="quarter" idx="12"/>
          </p:nvPr>
        </p:nvSpPr>
        <p:spPr/>
        <p:txBody>
          <a:bodyPr/>
          <a:lstStyle/>
          <a:p>
            <a:pPr>
              <a:defRPr/>
            </a:pPr>
            <a:fld id="{A42CD380-98C6-4D92-B7E1-C1DE6C6C3933}" type="slidenum">
              <a:rPr lang="fr-FR" smtClean="0"/>
              <a:pPr>
                <a:defRPr/>
              </a:pPr>
              <a:t>4</a:t>
            </a:fld>
            <a:endParaRPr lang="fr-FR"/>
          </a:p>
        </p:txBody>
      </p:sp>
      <p:sp>
        <p:nvSpPr>
          <p:cNvPr id="5130" name="ZoneTexte 15"/>
          <p:cNvSpPr txBox="1">
            <a:spLocks noChangeArrowheads="1"/>
          </p:cNvSpPr>
          <p:nvPr/>
        </p:nvSpPr>
        <p:spPr bwMode="auto">
          <a:xfrm>
            <a:off x="395536" y="620688"/>
            <a:ext cx="7143751" cy="400110"/>
          </a:xfrm>
          <a:prstGeom prst="rect">
            <a:avLst/>
          </a:prstGeom>
          <a:noFill/>
          <a:ln w="9525">
            <a:noFill/>
            <a:miter lim="800000"/>
            <a:headEnd/>
            <a:tailEnd/>
          </a:ln>
        </p:spPr>
        <p:txBody>
          <a:bodyPr>
            <a:spAutoFit/>
          </a:bodyPr>
          <a:lstStyle/>
          <a:p>
            <a:r>
              <a:rPr lang="fr-FR" sz="2000" b="1" dirty="0" smtClean="0">
                <a:solidFill>
                  <a:srgbClr val="FF0000"/>
                </a:solidFill>
                <a:latin typeface="+mj-lt"/>
              </a:rPr>
              <a:t>Problématique :</a:t>
            </a:r>
            <a:r>
              <a:rPr lang="fr-FR" sz="2000" dirty="0" smtClean="0">
                <a:latin typeface="+mj-lt"/>
              </a:rPr>
              <a:t> </a:t>
            </a:r>
          </a:p>
        </p:txBody>
      </p:sp>
      <p:grpSp>
        <p:nvGrpSpPr>
          <p:cNvPr id="17" name="Groupe 23"/>
          <p:cNvGrpSpPr>
            <a:grpSpLocks/>
          </p:cNvGrpSpPr>
          <p:nvPr/>
        </p:nvGrpSpPr>
        <p:grpSpPr bwMode="auto">
          <a:xfrm>
            <a:off x="611560" y="2924947"/>
            <a:ext cx="7920879" cy="2246769"/>
            <a:chOff x="1004888" y="5143499"/>
            <a:chExt cx="7511147" cy="1423184"/>
          </a:xfrm>
        </p:grpSpPr>
        <p:sp>
          <p:nvSpPr>
            <p:cNvPr id="18" name="AutoShape 3"/>
            <p:cNvSpPr>
              <a:spLocks noChangeArrowheads="1"/>
            </p:cNvSpPr>
            <p:nvPr/>
          </p:nvSpPr>
          <p:spPr bwMode="auto">
            <a:xfrm>
              <a:off x="1004888" y="5214938"/>
              <a:ext cx="709612" cy="260350"/>
            </a:xfrm>
            <a:prstGeom prst="rightArrow">
              <a:avLst>
                <a:gd name="adj1" fmla="val 50000"/>
                <a:gd name="adj2" fmla="val 6814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fr-FR"/>
            </a:p>
          </p:txBody>
        </p:sp>
        <p:sp>
          <p:nvSpPr>
            <p:cNvPr id="19" name="ZoneTexte 15"/>
            <p:cNvSpPr txBox="1">
              <a:spLocks noChangeArrowheads="1"/>
            </p:cNvSpPr>
            <p:nvPr/>
          </p:nvSpPr>
          <p:spPr bwMode="auto">
            <a:xfrm>
              <a:off x="1824286" y="5143499"/>
              <a:ext cx="6691749" cy="1423184"/>
            </a:xfrm>
            <a:prstGeom prst="rect">
              <a:avLst/>
            </a:prstGeom>
            <a:noFill/>
            <a:ln w="9525">
              <a:noFill/>
              <a:miter lim="800000"/>
              <a:headEnd/>
              <a:tailEnd/>
            </a:ln>
          </p:spPr>
          <p:txBody>
            <a:bodyPr wrap="square">
              <a:spAutoFit/>
            </a:bodyPr>
            <a:lstStyle/>
            <a:p>
              <a:pPr marL="363538" indent="-363538">
                <a:buFont typeface="Wingdings" pitchFamily="2" charset="2"/>
                <a:buChar char="Ø"/>
              </a:pPr>
              <a:r>
                <a:rPr lang="fr-FR" sz="2000" dirty="0" smtClean="0">
                  <a:latin typeface="+mn-lt"/>
                </a:rPr>
                <a:t>Comment fait une personne non ou mal voyantes pour utiliser des services en ligne?</a:t>
              </a:r>
            </a:p>
            <a:p>
              <a:pPr marL="363538" indent="-363538">
                <a:buFont typeface="Wingdings" pitchFamily="2" charset="2"/>
                <a:buChar char="Ø"/>
              </a:pPr>
              <a:endParaRPr lang="fr-FR" sz="2000" dirty="0" smtClean="0">
                <a:latin typeface="+mn-lt"/>
              </a:endParaRPr>
            </a:p>
            <a:p>
              <a:pPr marL="363538" indent="-363538">
                <a:buFont typeface="Wingdings" pitchFamily="2" charset="2"/>
                <a:buChar char="Ø"/>
              </a:pPr>
              <a:r>
                <a:rPr lang="fr-FR" sz="2000" dirty="0" smtClean="0">
                  <a:latin typeface="+mn-lt"/>
                </a:rPr>
                <a:t>Comment fait une personne sourds pour communiquer ?</a:t>
              </a:r>
            </a:p>
            <a:p>
              <a:pPr marL="363538" indent="-363538">
                <a:buFont typeface="Wingdings" pitchFamily="2" charset="2"/>
                <a:buChar char="Ø"/>
              </a:pPr>
              <a:endParaRPr lang="fr-FR" sz="2000" dirty="0" smtClean="0">
                <a:latin typeface="+mn-lt"/>
              </a:endParaRPr>
            </a:p>
            <a:p>
              <a:pPr marL="363538" indent="-363538">
                <a:buFont typeface="Wingdings" pitchFamily="2" charset="2"/>
                <a:buChar char="Ø"/>
              </a:pPr>
              <a:r>
                <a:rPr lang="fr-FR" sz="2000" dirty="0" smtClean="0">
                  <a:latin typeface="+mn-lt"/>
                </a:rPr>
                <a:t>Y-a-t’il  un outil qui permet aux personnes aveugles et sourdes à la fois de communiquer avec les autres? </a:t>
              </a:r>
              <a:endParaRPr lang="fr-FR" sz="2000"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57200" y="1341438"/>
            <a:ext cx="8229600" cy="76200"/>
          </a:xfrm>
        </p:spPr>
        <p:txBody>
          <a:bodyPr/>
          <a:lstStyle/>
          <a:p>
            <a:r>
              <a:rPr lang="fr-FR" dirty="0" smtClean="0"/>
              <a:t> </a:t>
            </a:r>
          </a:p>
        </p:txBody>
      </p:sp>
      <p:sp>
        <p:nvSpPr>
          <p:cNvPr id="6" name="Espace réservé du numéro de diapositive 5"/>
          <p:cNvSpPr>
            <a:spLocks noGrp="1"/>
          </p:cNvSpPr>
          <p:nvPr>
            <p:ph type="sldNum" sz="quarter" idx="12"/>
          </p:nvPr>
        </p:nvSpPr>
        <p:spPr/>
        <p:txBody>
          <a:bodyPr/>
          <a:lstStyle/>
          <a:p>
            <a:pPr>
              <a:defRPr/>
            </a:pPr>
            <a:fld id="{FBF90533-3A9F-450A-A705-0A1EDACE001D}" type="slidenum">
              <a:rPr lang="fr-FR" smtClean="0"/>
              <a:pPr>
                <a:defRPr/>
              </a:pPr>
              <a:t>5</a:t>
            </a:fld>
            <a:endParaRPr lang="fr-FR"/>
          </a:p>
        </p:txBody>
      </p:sp>
      <p:sp>
        <p:nvSpPr>
          <p:cNvPr id="9225" name="ZoneTexte 15"/>
          <p:cNvSpPr txBox="1">
            <a:spLocks noChangeArrowheads="1"/>
          </p:cNvSpPr>
          <p:nvPr/>
        </p:nvSpPr>
        <p:spPr bwMode="auto">
          <a:xfrm>
            <a:off x="467544" y="1196752"/>
            <a:ext cx="4968553" cy="400110"/>
          </a:xfrm>
          <a:prstGeom prst="rect">
            <a:avLst/>
          </a:prstGeom>
          <a:noFill/>
          <a:ln w="9525">
            <a:noFill/>
            <a:miter lim="800000"/>
            <a:headEnd/>
            <a:tailEnd/>
          </a:ln>
        </p:spPr>
        <p:txBody>
          <a:bodyPr wrap="square">
            <a:spAutoFit/>
          </a:bodyPr>
          <a:lstStyle/>
          <a:p>
            <a:pPr algn="ctr"/>
            <a:r>
              <a:rPr lang="fr-FR" sz="2000" b="1" dirty="0" smtClean="0">
                <a:solidFill>
                  <a:srgbClr val="0070C0"/>
                </a:solidFill>
              </a:rPr>
              <a:t> 1. Agrandisseurs d'écrans E-Bot ADV </a:t>
            </a:r>
            <a:endParaRPr lang="fr-FR" sz="2000" b="1" dirty="0">
              <a:solidFill>
                <a:srgbClr val="0070C0"/>
              </a:solidFill>
              <a:latin typeface="Calibri" pitchFamily="34" charset="0"/>
            </a:endParaRPr>
          </a:p>
        </p:txBody>
      </p:sp>
      <p:pic>
        <p:nvPicPr>
          <p:cNvPr id="15" name="Image 14" descr="grad.png"/>
          <p:cNvPicPr>
            <a:picLocks noChangeAspect="1"/>
          </p:cNvPicPr>
          <p:nvPr/>
        </p:nvPicPr>
        <p:blipFill>
          <a:blip r:embed="rId3" cstate="print"/>
          <a:stretch>
            <a:fillRect/>
          </a:stretch>
        </p:blipFill>
        <p:spPr>
          <a:xfrm>
            <a:off x="6775737" y="2204864"/>
            <a:ext cx="2368263" cy="2808312"/>
          </a:xfrm>
          <a:prstGeom prst="rect">
            <a:avLst/>
          </a:prstGeom>
        </p:spPr>
      </p:pic>
      <p:sp>
        <p:nvSpPr>
          <p:cNvPr id="16" name="Rectangle 15"/>
          <p:cNvSpPr/>
          <p:nvPr/>
        </p:nvSpPr>
        <p:spPr>
          <a:xfrm>
            <a:off x="323528" y="2204864"/>
            <a:ext cx="6552728" cy="3508653"/>
          </a:xfrm>
          <a:prstGeom prst="rect">
            <a:avLst/>
          </a:prstGeom>
        </p:spPr>
        <p:txBody>
          <a:bodyPr wrap="square">
            <a:spAutoFit/>
          </a:bodyPr>
          <a:lstStyle/>
          <a:p>
            <a:r>
              <a:rPr lang="fr-FR" b="1" dirty="0" smtClean="0"/>
              <a:t> </a:t>
            </a:r>
            <a:endParaRPr lang="fr-FR" dirty="0" smtClean="0"/>
          </a:p>
          <a:p>
            <a:pPr>
              <a:buFont typeface="Wingdings" pitchFamily="2" charset="2"/>
              <a:buChar char="ü"/>
            </a:pPr>
            <a:r>
              <a:rPr lang="fr-FR" dirty="0" smtClean="0"/>
              <a:t>  </a:t>
            </a:r>
            <a:r>
              <a:rPr lang="fr-FR" dirty="0" smtClean="0">
                <a:latin typeface="+mn-lt"/>
              </a:rPr>
              <a:t>Grossissements : Tablette de 9,7'' de 0.8x à 35x / Ordinateur de 17'' de1.5x à 69x / Ordinateur de 24'' de 2.2x à 97x</a:t>
            </a:r>
          </a:p>
          <a:p>
            <a:pPr>
              <a:buFont typeface="Wingdings" pitchFamily="2" charset="2"/>
              <a:buChar char="ü"/>
            </a:pPr>
            <a:r>
              <a:rPr lang="fr-FR" dirty="0" smtClean="0">
                <a:latin typeface="+mn-lt"/>
              </a:rPr>
              <a:t>  Vidéo-agrandisseur parlant : lecture automatique à haute voix</a:t>
            </a:r>
          </a:p>
          <a:p>
            <a:pPr>
              <a:buFont typeface="Wingdings" pitchFamily="2" charset="2"/>
              <a:buChar char="ü"/>
            </a:pPr>
            <a:r>
              <a:rPr lang="fr-FR" dirty="0" smtClean="0">
                <a:latin typeface="+mn-lt"/>
              </a:rPr>
              <a:t>  </a:t>
            </a:r>
            <a:r>
              <a:rPr lang="fr-FR" dirty="0" err="1" smtClean="0">
                <a:latin typeface="+mn-lt"/>
              </a:rPr>
              <a:t>Scannerisation</a:t>
            </a:r>
            <a:r>
              <a:rPr lang="fr-FR" dirty="0" smtClean="0">
                <a:latin typeface="+mn-lt"/>
              </a:rPr>
              <a:t> du texte pour la lecture vocale automatisée</a:t>
            </a:r>
          </a:p>
          <a:p>
            <a:pPr>
              <a:buFont typeface="Wingdings" pitchFamily="2" charset="2"/>
              <a:buChar char="ü"/>
            </a:pPr>
            <a:r>
              <a:rPr lang="fr-FR" dirty="0" smtClean="0">
                <a:latin typeface="+mn-lt"/>
              </a:rPr>
              <a:t>  Choix des voix (féminin, masculin)</a:t>
            </a:r>
          </a:p>
          <a:p>
            <a:pPr>
              <a:buFont typeface="Wingdings" pitchFamily="2" charset="2"/>
              <a:buChar char="ü"/>
            </a:pPr>
            <a:r>
              <a:rPr lang="fr-FR" dirty="0" smtClean="0">
                <a:latin typeface="+mn-lt"/>
              </a:rPr>
              <a:t>  Commande de l'appareil avec une télécommande sans fil</a:t>
            </a:r>
          </a:p>
          <a:p>
            <a:pPr>
              <a:buFont typeface="Wingdings" pitchFamily="2" charset="2"/>
              <a:buChar char="ü"/>
            </a:pPr>
            <a:r>
              <a:rPr lang="fr-FR" dirty="0" smtClean="0">
                <a:latin typeface="+mn-lt"/>
              </a:rPr>
              <a:t>  Retour vocal des fonctions activées</a:t>
            </a:r>
          </a:p>
          <a:p>
            <a:pPr>
              <a:buFont typeface="Wingdings" pitchFamily="2" charset="2"/>
              <a:buChar char="ü"/>
            </a:pPr>
            <a:r>
              <a:rPr lang="fr-FR" dirty="0" smtClean="0">
                <a:latin typeface="+mn-lt"/>
              </a:rPr>
              <a:t>  Connexion sur écrans TV, PC, Mac et Tablettes</a:t>
            </a:r>
          </a:p>
          <a:p>
            <a:pPr>
              <a:buFont typeface="Wingdings" pitchFamily="2" charset="2"/>
              <a:buChar char="ü"/>
            </a:pPr>
            <a:r>
              <a:rPr lang="fr-FR" dirty="0" smtClean="0">
                <a:latin typeface="+mn-lt"/>
              </a:rPr>
              <a:t>  Wifi intégré</a:t>
            </a:r>
          </a:p>
          <a:p>
            <a:pPr>
              <a:buFont typeface="Wingdings" pitchFamily="2" charset="2"/>
              <a:buChar char="ü"/>
            </a:pPr>
            <a:r>
              <a:rPr lang="fr-FR" dirty="0" smtClean="0">
                <a:latin typeface="+mn-lt"/>
              </a:rPr>
              <a:t>  Vidéo-agrandisseur transportable, petit et léger</a:t>
            </a:r>
          </a:p>
          <a:p>
            <a:r>
              <a:rPr lang="fr-FR" sz="1200" dirty="0" smtClean="0"/>
              <a:t> </a:t>
            </a:r>
          </a:p>
          <a:p>
            <a:endParaRPr lang="fr-FR" sz="1200" dirty="0"/>
          </a:p>
        </p:txBody>
      </p:sp>
      <p:sp>
        <p:nvSpPr>
          <p:cNvPr id="17" name="Rectangle 16"/>
          <p:cNvSpPr/>
          <p:nvPr/>
        </p:nvSpPr>
        <p:spPr>
          <a:xfrm>
            <a:off x="899592" y="3861048"/>
            <a:ext cx="5958408" cy="923330"/>
          </a:xfrm>
          <a:prstGeom prst="rect">
            <a:avLst/>
          </a:prstGeom>
        </p:spPr>
        <p:txBody>
          <a:bodyPr wrap="square">
            <a:spAutoFit/>
          </a:bodyPr>
          <a:lstStyle/>
          <a:p>
            <a:endParaRPr lang="fr-FR" dirty="0" smtClean="0"/>
          </a:p>
          <a:p>
            <a:endParaRPr lang="fr-FR" dirty="0" smtClean="0"/>
          </a:p>
          <a:p>
            <a:endParaRPr lang="fr-FR" dirty="0"/>
          </a:p>
        </p:txBody>
      </p:sp>
      <p:sp>
        <p:nvSpPr>
          <p:cNvPr id="9" name="ZoneTexte 8"/>
          <p:cNvSpPr txBox="1"/>
          <p:nvPr/>
        </p:nvSpPr>
        <p:spPr>
          <a:xfrm>
            <a:off x="1547664" y="476672"/>
            <a:ext cx="6840760" cy="738664"/>
          </a:xfrm>
          <a:prstGeom prst="rect">
            <a:avLst/>
          </a:prstGeom>
          <a:noFill/>
        </p:spPr>
        <p:txBody>
          <a:bodyPr wrap="square" rtlCol="0">
            <a:spAutoFit/>
          </a:bodyPr>
          <a:lstStyle/>
          <a:p>
            <a:r>
              <a:rPr lang="fr-FR" sz="2400" b="1" dirty="0" smtClean="0"/>
              <a:t>I. Les handicapés non et mal voyants  </a:t>
            </a:r>
          </a:p>
          <a:p>
            <a:endParaRPr lang="fr-FR" dirty="0"/>
          </a:p>
        </p:txBody>
      </p:sp>
      <p:pic>
        <p:nvPicPr>
          <p:cNvPr id="14" name="Image 13" descr="video.jpg">
            <a:hlinkClick r:id="rId4" action="ppaction://hlinkfile"/>
          </p:cNvPr>
          <p:cNvPicPr>
            <a:picLocks noChangeAspect="1"/>
          </p:cNvPicPr>
          <p:nvPr/>
        </p:nvPicPr>
        <p:blipFill>
          <a:blip r:embed="rId5" cstate="print"/>
          <a:stretch>
            <a:fillRect/>
          </a:stretch>
        </p:blipFill>
        <p:spPr>
          <a:xfrm>
            <a:off x="7452320" y="5229200"/>
            <a:ext cx="1179684" cy="11821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p:cNvSpPr>
            <a:spLocks noGrp="1"/>
          </p:cNvSpPr>
          <p:nvPr>
            <p:ph idx="1"/>
          </p:nvPr>
        </p:nvSpPr>
        <p:spPr>
          <a:xfrm>
            <a:off x="323850" y="1700213"/>
            <a:ext cx="5688013" cy="3384550"/>
          </a:xfrm>
        </p:spPr>
        <p:txBody>
          <a:bodyPr/>
          <a:lstStyle/>
          <a:p>
            <a:pPr>
              <a:buFont typeface="Wingdings" pitchFamily="2" charset="2"/>
              <a:buChar char="Ø"/>
            </a:pPr>
            <a:r>
              <a:rPr lang="fr-FR" sz="1800" dirty="0" smtClean="0">
                <a:cs typeface="Arial" charset="0"/>
              </a:rPr>
              <a:t>Haute définition, </a:t>
            </a:r>
          </a:p>
          <a:p>
            <a:pPr>
              <a:buFont typeface="Wingdings" pitchFamily="2" charset="2"/>
              <a:buChar char="Ø"/>
            </a:pPr>
            <a:r>
              <a:rPr lang="fr-FR" sz="1800" dirty="0" smtClean="0">
                <a:cs typeface="Arial" charset="0"/>
              </a:rPr>
              <a:t>Vision de près, </a:t>
            </a:r>
          </a:p>
          <a:p>
            <a:pPr marL="365125" indent="-365125">
              <a:buFont typeface="Wingdings" pitchFamily="2" charset="2"/>
              <a:buChar char="Ø"/>
            </a:pPr>
            <a:r>
              <a:rPr lang="fr-FR" sz="1800" dirty="0" smtClean="0">
                <a:cs typeface="Arial" charset="0"/>
              </a:rPr>
              <a:t>Vision intermédiaire avec mise au point automatique</a:t>
            </a:r>
          </a:p>
          <a:p>
            <a:endParaRPr lang="fr-FR" sz="1800" dirty="0" smtClean="0">
              <a:cs typeface="Arial" charset="0"/>
            </a:endParaRPr>
          </a:p>
          <a:p>
            <a:pPr algn="just">
              <a:buFont typeface="Wingdings" pitchFamily="2" charset="2"/>
              <a:buChar char="ü"/>
            </a:pPr>
            <a:r>
              <a:rPr lang="fr-FR" sz="1800" dirty="0" smtClean="0">
                <a:cs typeface="Arial" charset="0"/>
              </a:rPr>
              <a:t>L’une des meilleures solution technologiques et performantes pour répondre au besoin de bien voir.</a:t>
            </a:r>
          </a:p>
          <a:p>
            <a:pPr algn="just">
              <a:buFont typeface="Wingdings" pitchFamily="2" charset="2"/>
              <a:buChar char="ü"/>
            </a:pPr>
            <a:r>
              <a:rPr lang="fr-FR" sz="1800" dirty="0" smtClean="0">
                <a:cs typeface="Arial" charset="0"/>
              </a:rPr>
              <a:t>Possibilité de lire de près et grossir le texte jusqu'à 20x. </a:t>
            </a:r>
          </a:p>
          <a:p>
            <a:pPr algn="just">
              <a:buFont typeface="Wingdings" pitchFamily="2" charset="2"/>
              <a:buChar char="ü"/>
            </a:pPr>
            <a:r>
              <a:rPr lang="fr-FR" sz="1800" dirty="0" smtClean="0">
                <a:cs typeface="Arial" charset="0"/>
              </a:rPr>
              <a:t>Légère et pratique, elle s'emporte facilement en déplacement</a:t>
            </a:r>
          </a:p>
          <a:p>
            <a:pPr algn="just"/>
            <a:endParaRPr lang="fr-FR" sz="1600" dirty="0" smtClean="0">
              <a:latin typeface="Verdana" pitchFamily="34" charset="0"/>
            </a:endParaRPr>
          </a:p>
        </p:txBody>
      </p:sp>
      <p:sp>
        <p:nvSpPr>
          <p:cNvPr id="6" name="Espace réservé du numéro de diapositive 5"/>
          <p:cNvSpPr>
            <a:spLocks noGrp="1"/>
          </p:cNvSpPr>
          <p:nvPr>
            <p:ph type="sldNum" sz="quarter" idx="12"/>
          </p:nvPr>
        </p:nvSpPr>
        <p:spPr/>
        <p:txBody>
          <a:bodyPr/>
          <a:lstStyle/>
          <a:p>
            <a:pPr>
              <a:defRPr/>
            </a:pPr>
            <a:fld id="{E105827C-6337-4A23-A757-FA7875C8E288}" type="slidenum">
              <a:rPr lang="fr-FR" smtClean="0"/>
              <a:pPr>
                <a:defRPr/>
              </a:pPr>
              <a:t>6</a:t>
            </a:fld>
            <a:endParaRPr lang="fr-FR"/>
          </a:p>
        </p:txBody>
      </p:sp>
      <p:pic>
        <p:nvPicPr>
          <p:cNvPr id="7174" name="Image 6" descr="tel.png"/>
          <p:cNvPicPr>
            <a:picLocks noChangeAspect="1"/>
          </p:cNvPicPr>
          <p:nvPr/>
        </p:nvPicPr>
        <p:blipFill>
          <a:blip r:embed="rId3" cstate="print"/>
          <a:srcRect/>
          <a:stretch>
            <a:fillRect/>
          </a:stretch>
        </p:blipFill>
        <p:spPr bwMode="auto">
          <a:xfrm>
            <a:off x="6300788" y="1844675"/>
            <a:ext cx="2671762" cy="2952750"/>
          </a:xfrm>
          <a:prstGeom prst="rect">
            <a:avLst/>
          </a:prstGeom>
          <a:noFill/>
          <a:ln w="9525">
            <a:noFill/>
            <a:miter lim="800000"/>
            <a:headEnd/>
            <a:tailEnd/>
          </a:ln>
        </p:spPr>
      </p:pic>
      <p:sp>
        <p:nvSpPr>
          <p:cNvPr id="7187" name="ZoneTexte 15"/>
          <p:cNvSpPr txBox="1">
            <a:spLocks noChangeArrowheads="1"/>
          </p:cNvSpPr>
          <p:nvPr/>
        </p:nvSpPr>
        <p:spPr bwMode="auto">
          <a:xfrm>
            <a:off x="251520" y="980728"/>
            <a:ext cx="5292080" cy="461665"/>
          </a:xfrm>
          <a:prstGeom prst="rect">
            <a:avLst/>
          </a:prstGeom>
          <a:noFill/>
          <a:ln w="9525">
            <a:noFill/>
            <a:miter lim="800000"/>
            <a:headEnd/>
            <a:tailEnd/>
          </a:ln>
        </p:spPr>
        <p:txBody>
          <a:bodyPr wrap="square">
            <a:spAutoFit/>
          </a:bodyPr>
          <a:lstStyle/>
          <a:p>
            <a:pPr algn="ctr"/>
            <a:r>
              <a:rPr lang="fr-FR" sz="2400" b="1" dirty="0" smtClean="0">
                <a:solidFill>
                  <a:srgbClr val="0070C0"/>
                </a:solidFill>
                <a:latin typeface="Calibri" pitchFamily="34" charset="0"/>
              </a:rPr>
              <a:t> 2. Loupe électronique </a:t>
            </a:r>
            <a:r>
              <a:rPr lang="fr-FR" sz="2400" b="1" dirty="0">
                <a:solidFill>
                  <a:srgbClr val="0070C0"/>
                </a:solidFill>
                <a:latin typeface="Calibri" pitchFamily="34" charset="0"/>
              </a:rPr>
              <a:t>pour mal voyants</a:t>
            </a:r>
          </a:p>
        </p:txBody>
      </p:sp>
      <p:sp>
        <p:nvSpPr>
          <p:cNvPr id="10" name="ZoneTexte 9"/>
          <p:cNvSpPr txBox="1"/>
          <p:nvPr/>
        </p:nvSpPr>
        <p:spPr>
          <a:xfrm>
            <a:off x="6300192" y="4869160"/>
            <a:ext cx="2592288" cy="338554"/>
          </a:xfrm>
          <a:prstGeom prst="rect">
            <a:avLst/>
          </a:prstGeom>
          <a:noFill/>
        </p:spPr>
        <p:txBody>
          <a:bodyPr wrap="square" rtlCol="0">
            <a:spAutoFit/>
          </a:bodyPr>
          <a:lstStyle/>
          <a:p>
            <a:r>
              <a:rPr lang="fr-FR" sz="1600" dirty="0" smtClean="0">
                <a:latin typeface="Verdana" pitchFamily="34" charset="0"/>
                <a:cs typeface="+mn-cs"/>
              </a:rPr>
              <a:t>CANDY 4 HD  et 5 HD</a:t>
            </a:r>
          </a:p>
        </p:txBody>
      </p:sp>
      <p:pic>
        <p:nvPicPr>
          <p:cNvPr id="11" name="Image 10" descr="video.jpg">
            <a:hlinkClick r:id="rId4" action="ppaction://hlinkfile"/>
          </p:cNvPr>
          <p:cNvPicPr>
            <a:picLocks noChangeAspect="1"/>
          </p:cNvPicPr>
          <p:nvPr/>
        </p:nvPicPr>
        <p:blipFill>
          <a:blip r:embed="rId5" cstate="print"/>
          <a:stretch>
            <a:fillRect/>
          </a:stretch>
        </p:blipFill>
        <p:spPr>
          <a:xfrm>
            <a:off x="7596336" y="5373216"/>
            <a:ext cx="1179684" cy="1182142"/>
          </a:xfrm>
          <a:prstGeom prst="rect">
            <a:avLst/>
          </a:prstGeom>
        </p:spPr>
      </p:pic>
      <p:sp>
        <p:nvSpPr>
          <p:cNvPr id="8" name="ZoneTexte 7"/>
          <p:cNvSpPr txBox="1"/>
          <p:nvPr/>
        </p:nvSpPr>
        <p:spPr>
          <a:xfrm>
            <a:off x="1619672" y="332656"/>
            <a:ext cx="6552728" cy="677108"/>
          </a:xfrm>
          <a:prstGeom prst="rect">
            <a:avLst/>
          </a:prstGeom>
          <a:noFill/>
        </p:spPr>
        <p:txBody>
          <a:bodyPr wrap="square" rtlCol="0">
            <a:spAutoFit/>
          </a:bodyPr>
          <a:lstStyle/>
          <a:p>
            <a:r>
              <a:rPr lang="fr-FR" sz="2000" b="1" dirty="0" smtClean="0"/>
              <a:t>I. Les handicapés non et mal voyants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ZoneTexte 15"/>
          <p:cNvSpPr txBox="1">
            <a:spLocks noChangeArrowheads="1"/>
          </p:cNvSpPr>
          <p:nvPr/>
        </p:nvSpPr>
        <p:spPr bwMode="auto">
          <a:xfrm>
            <a:off x="322958" y="548680"/>
            <a:ext cx="7143751" cy="830997"/>
          </a:xfrm>
          <a:prstGeom prst="rect">
            <a:avLst/>
          </a:prstGeom>
          <a:noFill/>
          <a:ln w="9525">
            <a:noFill/>
            <a:miter lim="800000"/>
            <a:headEnd/>
            <a:tailEnd/>
          </a:ln>
        </p:spPr>
        <p:txBody>
          <a:bodyPr wrap="square">
            <a:spAutoFit/>
          </a:bodyPr>
          <a:lstStyle/>
          <a:p>
            <a:pPr algn="ctr"/>
            <a:r>
              <a:rPr lang="fr-FR" sz="2400" b="1" dirty="0" smtClean="0"/>
              <a:t>I. Les handicapés non et mal voyants  </a:t>
            </a:r>
          </a:p>
          <a:p>
            <a:pPr algn="ctr"/>
            <a:endParaRPr lang="fr-FR" sz="2400" b="1" dirty="0">
              <a:solidFill>
                <a:srgbClr val="FF0000"/>
              </a:solidFill>
              <a:latin typeface="Calibri" pitchFamily="34" charset="0"/>
            </a:endParaRPr>
          </a:p>
        </p:txBody>
      </p:sp>
      <p:pic>
        <p:nvPicPr>
          <p:cNvPr id="19" name="Image 18" descr="pc.png"/>
          <p:cNvPicPr>
            <a:picLocks noChangeAspect="1"/>
          </p:cNvPicPr>
          <p:nvPr/>
        </p:nvPicPr>
        <p:blipFill>
          <a:blip r:embed="rId3" cstate="print"/>
          <a:stretch>
            <a:fillRect/>
          </a:stretch>
        </p:blipFill>
        <p:spPr>
          <a:xfrm>
            <a:off x="179512" y="2420888"/>
            <a:ext cx="1800200" cy="2317367"/>
          </a:xfrm>
          <a:prstGeom prst="rect">
            <a:avLst/>
          </a:prstGeom>
        </p:spPr>
      </p:pic>
      <p:sp>
        <p:nvSpPr>
          <p:cNvPr id="21" name="Rectangle 20"/>
          <p:cNvSpPr/>
          <p:nvPr/>
        </p:nvSpPr>
        <p:spPr>
          <a:xfrm>
            <a:off x="1979712" y="1556792"/>
            <a:ext cx="6696744" cy="5499328"/>
          </a:xfrm>
          <a:prstGeom prst="rect">
            <a:avLst/>
          </a:prstGeom>
        </p:spPr>
        <p:txBody>
          <a:bodyPr wrap="square">
            <a:spAutoFit/>
          </a:bodyPr>
          <a:lstStyle/>
          <a:p>
            <a:pPr algn="just"/>
            <a:r>
              <a:rPr lang="fr-FR" dirty="0" smtClean="0">
                <a:latin typeface="+mn-lt"/>
              </a:rPr>
              <a:t/>
            </a:r>
            <a:br>
              <a:rPr lang="fr-FR" dirty="0" smtClean="0">
                <a:latin typeface="+mn-lt"/>
              </a:rPr>
            </a:br>
            <a:r>
              <a:rPr lang="fr-FR" dirty="0" err="1" smtClean="0">
                <a:latin typeface="+mn-lt"/>
              </a:rPr>
              <a:t>Jaws</a:t>
            </a:r>
            <a:r>
              <a:rPr lang="fr-FR" dirty="0" smtClean="0">
                <a:latin typeface="+mn-lt"/>
              </a:rPr>
              <a:t> est un logiciel “lecteur d’écran” qui Offre un accès aisé à l’environnement Windows et aux applications logicielles tant standards que spécifiques.</a:t>
            </a:r>
          </a:p>
          <a:p>
            <a:pPr algn="just"/>
            <a:endParaRPr lang="fr-FR" dirty="0" smtClean="0">
              <a:latin typeface="+mn-lt"/>
            </a:endParaRPr>
          </a:p>
          <a:p>
            <a:pPr algn="just">
              <a:buFont typeface="Wingdings" pitchFamily="2" charset="2"/>
              <a:buChar char="ü"/>
            </a:pPr>
            <a:r>
              <a:rPr lang="fr-FR" b="1" dirty="0" smtClean="0">
                <a:latin typeface="+mn-lt"/>
              </a:rPr>
              <a:t> Manipulation aisée</a:t>
            </a:r>
            <a:endParaRPr lang="fr-FR" dirty="0" smtClean="0">
              <a:latin typeface="+mn-lt"/>
            </a:endParaRPr>
          </a:p>
          <a:p>
            <a:pPr algn="just">
              <a:buFont typeface="Wingdings" pitchFamily="2" charset="2"/>
              <a:buChar char="ü"/>
            </a:pPr>
            <a:endParaRPr lang="fr-FR" dirty="0" smtClean="0">
              <a:latin typeface="+mn-lt"/>
            </a:endParaRPr>
          </a:p>
          <a:p>
            <a:pPr algn="just">
              <a:buFont typeface="Wingdings" pitchFamily="2" charset="2"/>
              <a:buChar char="ü"/>
            </a:pPr>
            <a:r>
              <a:rPr lang="fr-FR" b="1" dirty="0" smtClean="0">
                <a:latin typeface="+mn-lt"/>
              </a:rPr>
              <a:t> Etiqueteur de graphique : </a:t>
            </a:r>
            <a:r>
              <a:rPr lang="fr-FR" dirty="0" smtClean="0">
                <a:latin typeface="+mn-lt"/>
              </a:rPr>
              <a:t>permet d’associer une étiquette textuelle à tous les éléments graphiques présents à l’écran.</a:t>
            </a:r>
          </a:p>
          <a:p>
            <a:pPr algn="just">
              <a:buFont typeface="Wingdings" pitchFamily="2" charset="2"/>
              <a:buChar char="ü"/>
            </a:pPr>
            <a:endParaRPr lang="fr-FR" dirty="0" smtClean="0">
              <a:latin typeface="+mn-lt"/>
            </a:endParaRPr>
          </a:p>
          <a:p>
            <a:pPr algn="just">
              <a:buFont typeface="Wingdings" pitchFamily="2" charset="2"/>
              <a:buChar char="ü"/>
            </a:pPr>
            <a:r>
              <a:rPr lang="fr-FR" b="1" dirty="0" smtClean="0">
                <a:latin typeface="+mn-lt"/>
              </a:rPr>
              <a:t> Synthèse vocale</a:t>
            </a:r>
            <a:r>
              <a:rPr lang="fr-FR" dirty="0" smtClean="0">
                <a:latin typeface="+mn-lt"/>
              </a:rPr>
              <a:t> </a:t>
            </a:r>
          </a:p>
          <a:p>
            <a:pPr algn="just"/>
            <a:endParaRPr lang="fr-FR" dirty="0" smtClean="0">
              <a:latin typeface="+mn-lt"/>
            </a:endParaRPr>
          </a:p>
          <a:p>
            <a:pPr algn="just">
              <a:buFont typeface="Wingdings" pitchFamily="2" charset="2"/>
              <a:buChar char="Ø"/>
            </a:pPr>
            <a:r>
              <a:rPr lang="fr-FR" b="1" dirty="0" smtClean="0">
                <a:latin typeface="+mn-lt"/>
              </a:rPr>
              <a:t> La lecture s’effectue en synthèse vocale et/ou en Braille sur nos plages Braille ou un bloc notes Braille </a:t>
            </a:r>
            <a:r>
              <a:rPr lang="fr-FR" b="1" dirty="0" err="1" smtClean="0">
                <a:latin typeface="+mn-lt"/>
              </a:rPr>
              <a:t>Sense</a:t>
            </a:r>
            <a:r>
              <a:rPr lang="fr-FR" b="1" dirty="0" smtClean="0">
                <a:latin typeface="+mn-lt"/>
              </a:rPr>
              <a:t> U2</a:t>
            </a:r>
          </a:p>
          <a:p>
            <a:pPr algn="just">
              <a:buFont typeface="Wingdings" pitchFamily="2" charset="2"/>
              <a:buChar char="Ø"/>
            </a:pPr>
            <a:endParaRPr lang="fr-FR" b="1" dirty="0" smtClean="0">
              <a:latin typeface="+mn-lt"/>
            </a:endParaRPr>
          </a:p>
          <a:p>
            <a:pPr algn="just">
              <a:buFont typeface="Wingdings" pitchFamily="2" charset="2"/>
              <a:buChar char="Ø"/>
            </a:pPr>
            <a:r>
              <a:rPr lang="fr-FR" dirty="0" smtClean="0">
                <a:latin typeface="+mn-lt"/>
              </a:rPr>
              <a:t> JAWS PRO est compatible avec les versions familiales et professionnelles 32 bits de Windows XP et de Windows 2003 Server, ainsi qu'avec les version 32 et 64 bits de Windows Vista, Windows 7, Windows 8 et Windows 2008 Server.</a:t>
            </a:r>
            <a:endParaRPr lang="fr-FR" dirty="0">
              <a:latin typeface="+mn-lt"/>
            </a:endParaRPr>
          </a:p>
        </p:txBody>
      </p:sp>
      <p:sp>
        <p:nvSpPr>
          <p:cNvPr id="22" name="Rectangle 21"/>
          <p:cNvSpPr/>
          <p:nvPr/>
        </p:nvSpPr>
        <p:spPr>
          <a:xfrm>
            <a:off x="1115616" y="1196752"/>
            <a:ext cx="5688632" cy="369332"/>
          </a:xfrm>
          <a:prstGeom prst="rect">
            <a:avLst/>
          </a:prstGeom>
        </p:spPr>
        <p:txBody>
          <a:bodyPr wrap="square">
            <a:spAutoFit/>
          </a:bodyPr>
          <a:lstStyle/>
          <a:p>
            <a:r>
              <a:rPr lang="fr-FR" b="1" dirty="0" smtClean="0">
                <a:solidFill>
                  <a:schemeClr val="bg2">
                    <a:lumMod val="50000"/>
                  </a:schemeClr>
                </a:solidFill>
              </a:rPr>
              <a:t> 3. logiciel JAWS 15 pour Windows 64/32 bits </a:t>
            </a:r>
            <a:endParaRPr lang="fr-FR" dirty="0">
              <a:solidFill>
                <a:schemeClr val="bg2">
                  <a:lumMod val="50000"/>
                </a:schemeClr>
              </a:solidFill>
            </a:endParaRPr>
          </a:p>
        </p:txBody>
      </p:sp>
      <p:sp>
        <p:nvSpPr>
          <p:cNvPr id="7" name="ZoneTexte 6"/>
          <p:cNvSpPr txBox="1"/>
          <p:nvPr/>
        </p:nvSpPr>
        <p:spPr>
          <a:xfrm>
            <a:off x="467544" y="4725144"/>
            <a:ext cx="1152128" cy="338554"/>
          </a:xfrm>
          <a:prstGeom prst="rect">
            <a:avLst/>
          </a:prstGeom>
          <a:noFill/>
        </p:spPr>
        <p:txBody>
          <a:bodyPr wrap="square" rtlCol="0">
            <a:spAutoFit/>
          </a:bodyPr>
          <a:lstStyle/>
          <a:p>
            <a:r>
              <a:rPr lang="fr-FR" sz="1600" dirty="0" smtClean="0">
                <a:latin typeface="+mn-lt"/>
              </a:rPr>
              <a:t>JAWS 15</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18"/>
          <p:cNvSpPr>
            <a:spLocks noGrp="1"/>
          </p:cNvSpPr>
          <p:nvPr>
            <p:ph type="sldNum" sz="quarter" idx="12"/>
          </p:nvPr>
        </p:nvSpPr>
        <p:spPr/>
        <p:txBody>
          <a:bodyPr/>
          <a:lstStyle/>
          <a:p>
            <a:pPr>
              <a:defRPr/>
            </a:pPr>
            <a:fld id="{2DD0A877-7716-485E-A378-1995D450BC6F}" type="slidenum">
              <a:rPr lang="fr-FR"/>
              <a:pPr>
                <a:defRPr/>
              </a:pPr>
              <a:t>8</a:t>
            </a:fld>
            <a:endParaRPr lang="fr-FR" dirty="0"/>
          </a:p>
        </p:txBody>
      </p:sp>
      <p:sp>
        <p:nvSpPr>
          <p:cNvPr id="6149" name="ZoneTexte 14"/>
          <p:cNvSpPr txBox="1">
            <a:spLocks noChangeArrowheads="1"/>
          </p:cNvSpPr>
          <p:nvPr/>
        </p:nvSpPr>
        <p:spPr bwMode="auto">
          <a:xfrm>
            <a:off x="214313" y="333375"/>
            <a:ext cx="8929687" cy="274638"/>
          </a:xfrm>
          <a:prstGeom prst="rect">
            <a:avLst/>
          </a:prstGeom>
          <a:noFill/>
          <a:ln w="9525">
            <a:noFill/>
            <a:miter lim="800000"/>
            <a:headEnd/>
            <a:tailEnd/>
          </a:ln>
        </p:spPr>
        <p:txBody>
          <a:bodyPr>
            <a:spAutoFit/>
          </a:bodyPr>
          <a:lstStyle/>
          <a:p>
            <a:pPr marL="571500" indent="-571500"/>
            <a:endParaRPr lang="fr-FR" sz="1200" b="1">
              <a:latin typeface="Calibri" pitchFamily="34" charset="0"/>
            </a:endParaRPr>
          </a:p>
        </p:txBody>
      </p:sp>
      <p:sp>
        <p:nvSpPr>
          <p:cNvPr id="6157" name="ZoneTexte 15"/>
          <p:cNvSpPr txBox="1">
            <a:spLocks noChangeArrowheads="1"/>
          </p:cNvSpPr>
          <p:nvPr/>
        </p:nvSpPr>
        <p:spPr bwMode="auto">
          <a:xfrm>
            <a:off x="323528" y="1124744"/>
            <a:ext cx="3096344" cy="400110"/>
          </a:xfrm>
          <a:prstGeom prst="rect">
            <a:avLst/>
          </a:prstGeom>
          <a:noFill/>
          <a:ln w="9525">
            <a:noFill/>
            <a:miter lim="800000"/>
            <a:headEnd/>
            <a:tailEnd/>
          </a:ln>
        </p:spPr>
        <p:txBody>
          <a:bodyPr wrap="square">
            <a:spAutoFit/>
          </a:bodyPr>
          <a:lstStyle/>
          <a:p>
            <a:pPr algn="ctr"/>
            <a:r>
              <a:rPr lang="fr-FR" sz="2000" b="1" dirty="0" smtClean="0">
                <a:solidFill>
                  <a:srgbClr val="00B0F0"/>
                </a:solidFill>
                <a:latin typeface="Calibri" pitchFamily="34" charset="0"/>
              </a:rPr>
              <a:t>4.  Plage </a:t>
            </a:r>
            <a:r>
              <a:rPr lang="fr-FR" sz="2000" b="1" dirty="0">
                <a:solidFill>
                  <a:srgbClr val="00B0F0"/>
                </a:solidFill>
                <a:latin typeface="Calibri" pitchFamily="34" charset="0"/>
              </a:rPr>
              <a:t>b</a:t>
            </a:r>
            <a:r>
              <a:rPr lang="fr-FR" sz="2000" b="1" dirty="0" smtClean="0">
                <a:solidFill>
                  <a:srgbClr val="00B0F0"/>
                </a:solidFill>
                <a:latin typeface="Calibri" pitchFamily="34" charset="0"/>
              </a:rPr>
              <a:t>raille </a:t>
            </a:r>
            <a:endParaRPr lang="fr-FR" sz="2000" b="1" dirty="0">
              <a:solidFill>
                <a:srgbClr val="00B0F0"/>
              </a:solidFill>
              <a:latin typeface="Calibri" pitchFamily="34" charset="0"/>
            </a:endParaRPr>
          </a:p>
        </p:txBody>
      </p:sp>
      <p:sp>
        <p:nvSpPr>
          <p:cNvPr id="6151" name="Rectangle 16"/>
          <p:cNvSpPr>
            <a:spLocks noChangeArrowheads="1"/>
          </p:cNvSpPr>
          <p:nvPr/>
        </p:nvSpPr>
        <p:spPr bwMode="auto">
          <a:xfrm>
            <a:off x="395288" y="1628775"/>
            <a:ext cx="8353425" cy="646331"/>
          </a:xfrm>
          <a:prstGeom prst="rect">
            <a:avLst/>
          </a:prstGeom>
          <a:noFill/>
          <a:ln w="9525">
            <a:noFill/>
            <a:miter lim="800000"/>
            <a:headEnd/>
            <a:tailEnd/>
          </a:ln>
        </p:spPr>
        <p:txBody>
          <a:bodyPr wrap="square">
            <a:spAutoFit/>
          </a:bodyPr>
          <a:lstStyle/>
          <a:p>
            <a:pPr algn="just"/>
            <a:r>
              <a:rPr lang="fr-FR" dirty="0">
                <a:latin typeface="+mn-lt"/>
              </a:rPr>
              <a:t>Il s'agit d'un outil qui se connecte sur l'ordinateur et qui transcrit le texte des pages Web en braille à l'aide de picots rétractables mécaniques</a:t>
            </a:r>
            <a:r>
              <a:rPr lang="fr-FR" sz="1600" dirty="0">
                <a:latin typeface="Verdana" pitchFamily="34" charset="0"/>
              </a:rPr>
              <a:t>.</a:t>
            </a:r>
            <a:endParaRPr lang="fr-FR" sz="1000" b="1" dirty="0"/>
          </a:p>
        </p:txBody>
      </p:sp>
      <p:pic>
        <p:nvPicPr>
          <p:cNvPr id="6152" name="Image 17" descr="baille.png"/>
          <p:cNvPicPr>
            <a:picLocks noChangeAspect="1"/>
          </p:cNvPicPr>
          <p:nvPr/>
        </p:nvPicPr>
        <p:blipFill>
          <a:blip r:embed="rId3" cstate="print"/>
          <a:srcRect/>
          <a:stretch>
            <a:fillRect/>
          </a:stretch>
        </p:blipFill>
        <p:spPr bwMode="auto">
          <a:xfrm>
            <a:off x="6300192" y="2852738"/>
            <a:ext cx="2591396" cy="1655762"/>
          </a:xfrm>
          <a:prstGeom prst="rect">
            <a:avLst/>
          </a:prstGeom>
          <a:noFill/>
          <a:ln w="9525">
            <a:noFill/>
            <a:miter lim="800000"/>
            <a:headEnd/>
            <a:tailEnd/>
          </a:ln>
        </p:spPr>
      </p:pic>
      <p:sp>
        <p:nvSpPr>
          <p:cNvPr id="6155" name="Rectangle 16"/>
          <p:cNvSpPr>
            <a:spLocks noChangeArrowheads="1"/>
          </p:cNvSpPr>
          <p:nvPr/>
        </p:nvSpPr>
        <p:spPr bwMode="auto">
          <a:xfrm>
            <a:off x="323528" y="2708920"/>
            <a:ext cx="5976664" cy="2554545"/>
          </a:xfrm>
          <a:prstGeom prst="rect">
            <a:avLst/>
          </a:prstGeom>
          <a:noFill/>
          <a:ln w="9525">
            <a:noFill/>
            <a:miter lim="800000"/>
            <a:headEnd/>
            <a:tailEnd/>
          </a:ln>
        </p:spPr>
        <p:txBody>
          <a:bodyPr wrap="square">
            <a:spAutoFit/>
          </a:bodyPr>
          <a:lstStyle/>
          <a:p>
            <a:pPr>
              <a:buFont typeface="Wingdings" pitchFamily="2" charset="2"/>
              <a:buChar char="ü"/>
            </a:pPr>
            <a:r>
              <a:rPr lang="fr-FR" sz="1600" dirty="0" smtClean="0"/>
              <a:t>  </a:t>
            </a:r>
            <a:r>
              <a:rPr lang="fr-FR" dirty="0" smtClean="0">
                <a:latin typeface="+mn-lt"/>
              </a:rPr>
              <a:t>Un bloc-notes pensé pour les non-voyants</a:t>
            </a:r>
          </a:p>
          <a:p>
            <a:pPr>
              <a:buFont typeface="Wingdings" pitchFamily="2" charset="2"/>
              <a:buChar char="ü"/>
            </a:pPr>
            <a:r>
              <a:rPr lang="fr-FR" dirty="0" smtClean="0">
                <a:latin typeface="+mn-lt"/>
              </a:rPr>
              <a:t>  Une plage Braille idéalement située</a:t>
            </a:r>
          </a:p>
          <a:p>
            <a:pPr>
              <a:buFont typeface="Wingdings" pitchFamily="2" charset="2"/>
              <a:buChar char="ü"/>
            </a:pPr>
            <a:r>
              <a:rPr lang="fr-FR" dirty="0" smtClean="0">
                <a:latin typeface="+mn-lt"/>
              </a:rPr>
              <a:t>  Système d'exploitation professionnel, stable</a:t>
            </a:r>
          </a:p>
          <a:p>
            <a:pPr>
              <a:buFont typeface="Wingdings" pitchFamily="2" charset="2"/>
              <a:buChar char="ü"/>
            </a:pPr>
            <a:r>
              <a:rPr lang="fr-FR" dirty="0" smtClean="0">
                <a:latin typeface="+mn-lt"/>
              </a:rPr>
              <a:t>  Suite logicielle complète et intuitive</a:t>
            </a:r>
          </a:p>
          <a:p>
            <a:pPr>
              <a:buFont typeface="Wingdings" pitchFamily="2" charset="2"/>
              <a:buChar char="ü"/>
            </a:pPr>
            <a:r>
              <a:rPr lang="fr-FR" dirty="0" smtClean="0">
                <a:latin typeface="+mn-lt"/>
              </a:rPr>
              <a:t>  Très léger 425 g</a:t>
            </a:r>
          </a:p>
          <a:p>
            <a:pPr>
              <a:buFont typeface="Wingdings" pitchFamily="2" charset="2"/>
              <a:buChar char="ü"/>
            </a:pPr>
            <a:r>
              <a:rPr lang="fr-FR" dirty="0" smtClean="0">
                <a:latin typeface="+mn-lt"/>
              </a:rPr>
              <a:t>  Le meilleur rapport qualité / prix</a:t>
            </a:r>
          </a:p>
          <a:p>
            <a:pPr>
              <a:buFont typeface="Wingdings" pitchFamily="2" charset="2"/>
              <a:buChar char="ü"/>
            </a:pPr>
            <a:r>
              <a:rPr lang="fr-FR" dirty="0" smtClean="0">
                <a:latin typeface="+mn-lt"/>
              </a:rPr>
              <a:t>  Clavier très silencieux au toucher inégalé</a:t>
            </a:r>
          </a:p>
          <a:p>
            <a:endParaRPr lang="fr-FR" dirty="0" smtClean="0">
              <a:latin typeface="+mn-lt"/>
            </a:endParaRPr>
          </a:p>
          <a:p>
            <a:pPr>
              <a:buFont typeface="Wingdings" pitchFamily="2" charset="2"/>
              <a:buChar char="ü"/>
            </a:pPr>
            <a:endParaRPr lang="fr-FR" sz="1600" dirty="0"/>
          </a:p>
        </p:txBody>
      </p:sp>
      <p:sp>
        <p:nvSpPr>
          <p:cNvPr id="20" name="ZoneTexte 15"/>
          <p:cNvSpPr txBox="1">
            <a:spLocks noChangeArrowheads="1"/>
          </p:cNvSpPr>
          <p:nvPr/>
        </p:nvSpPr>
        <p:spPr bwMode="auto">
          <a:xfrm>
            <a:off x="322958" y="404664"/>
            <a:ext cx="7143751" cy="461665"/>
          </a:xfrm>
          <a:prstGeom prst="rect">
            <a:avLst/>
          </a:prstGeom>
          <a:noFill/>
          <a:ln w="9525">
            <a:noFill/>
            <a:miter lim="800000"/>
            <a:headEnd/>
            <a:tailEnd/>
          </a:ln>
        </p:spPr>
        <p:txBody>
          <a:bodyPr wrap="square">
            <a:spAutoFit/>
          </a:bodyPr>
          <a:lstStyle/>
          <a:p>
            <a:pPr algn="ctr"/>
            <a:r>
              <a:rPr lang="fr-FR" sz="2400" b="1" dirty="0" smtClean="0"/>
              <a:t>I. Les handicapés non et mal voyants  </a:t>
            </a:r>
          </a:p>
        </p:txBody>
      </p:sp>
      <p:sp>
        <p:nvSpPr>
          <p:cNvPr id="11" name="ZoneTexte 10"/>
          <p:cNvSpPr txBox="1"/>
          <p:nvPr/>
        </p:nvSpPr>
        <p:spPr>
          <a:xfrm>
            <a:off x="6084168" y="4725144"/>
            <a:ext cx="2592288" cy="646331"/>
          </a:xfrm>
          <a:prstGeom prst="rect">
            <a:avLst/>
          </a:prstGeom>
          <a:noFill/>
        </p:spPr>
        <p:txBody>
          <a:bodyPr wrap="square" rtlCol="0">
            <a:spAutoFit/>
          </a:bodyPr>
          <a:lstStyle/>
          <a:p>
            <a:r>
              <a:rPr lang="fr-FR" b="1" dirty="0" smtClean="0"/>
              <a:t>Braille </a:t>
            </a:r>
            <a:r>
              <a:rPr lang="fr-FR" b="1" dirty="0" err="1" smtClean="0"/>
              <a:t>Sense</a:t>
            </a:r>
            <a:r>
              <a:rPr lang="fr-FR" b="1" dirty="0" smtClean="0"/>
              <a:t> U2 Mini</a:t>
            </a:r>
          </a:p>
          <a:p>
            <a:endParaRPr lang="fr-FR" dirty="0"/>
          </a:p>
        </p:txBody>
      </p:sp>
      <p:pic>
        <p:nvPicPr>
          <p:cNvPr id="13" name="Image 12" descr="video.jpg">
            <a:hlinkClick r:id="rId4" action="ppaction://hlinkfile"/>
          </p:cNvPr>
          <p:cNvPicPr>
            <a:picLocks noChangeAspect="1"/>
          </p:cNvPicPr>
          <p:nvPr/>
        </p:nvPicPr>
        <p:blipFill>
          <a:blip r:embed="rId5" cstate="print"/>
          <a:stretch>
            <a:fillRect/>
          </a:stretch>
        </p:blipFill>
        <p:spPr>
          <a:xfrm>
            <a:off x="6876256" y="5157192"/>
            <a:ext cx="1437166" cy="144016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p:cNvSpPr>
            <a:spLocks noGrp="1"/>
          </p:cNvSpPr>
          <p:nvPr>
            <p:ph idx="1"/>
          </p:nvPr>
        </p:nvSpPr>
        <p:spPr>
          <a:xfrm>
            <a:off x="395288" y="1916832"/>
            <a:ext cx="5904904" cy="4248472"/>
          </a:xfrm>
        </p:spPr>
        <p:txBody>
          <a:bodyPr/>
          <a:lstStyle/>
          <a:p>
            <a:pPr>
              <a:buFont typeface="Arial" charset="0"/>
              <a:buNone/>
            </a:pPr>
            <a:r>
              <a:rPr lang="fr-FR" sz="1600" dirty="0" smtClean="0">
                <a:latin typeface="Verdana" pitchFamily="34" charset="0"/>
                <a:cs typeface="Arial" charset="0"/>
              </a:rPr>
              <a:t>    </a:t>
            </a:r>
          </a:p>
          <a:p>
            <a:pPr marL="0" indent="20638" algn="just">
              <a:buFont typeface="Arial" charset="0"/>
              <a:buNone/>
            </a:pPr>
            <a:r>
              <a:rPr lang="fr-FR" sz="1800" dirty="0" err="1" smtClean="0">
                <a:cs typeface="Arial" charset="0"/>
              </a:rPr>
              <a:t>Infovox</a:t>
            </a:r>
            <a:r>
              <a:rPr lang="fr-FR" sz="1800" dirty="0" smtClean="0">
                <a:cs typeface="Arial" charset="0"/>
              </a:rPr>
              <a:t> est une solution innovante et simple qui permet </a:t>
            </a:r>
            <a:r>
              <a:rPr lang="fr-FR" sz="1800" b="1" dirty="0" smtClean="0">
                <a:cs typeface="Arial" charset="0"/>
              </a:rPr>
              <a:t>d'accéder librement à l'information écrite</a:t>
            </a:r>
            <a:r>
              <a:rPr lang="fr-FR" sz="1800" dirty="0" smtClean="0">
                <a:cs typeface="Arial" charset="0"/>
              </a:rPr>
              <a:t>, quel que soit l'endroit où l'utilisateur se trouve, à la maison, au bureau, ou en déplacement, entre différents ordinateurs. Infovox4, qui utilise la synthèse vocale </a:t>
            </a:r>
            <a:r>
              <a:rPr lang="fr-FR" sz="1800" dirty="0" err="1" smtClean="0">
                <a:cs typeface="Arial" charset="0"/>
              </a:rPr>
              <a:t>Acapela</a:t>
            </a:r>
            <a:r>
              <a:rPr lang="fr-FR" sz="1800" dirty="0" smtClean="0">
                <a:cs typeface="Arial" charset="0"/>
              </a:rPr>
              <a:t>,</a:t>
            </a:r>
            <a:r>
              <a:rPr lang="fr-FR" sz="1800" b="1" dirty="0" smtClean="0">
                <a:cs typeface="Arial" charset="0"/>
              </a:rPr>
              <a:t> transforme n'importe quel texte écrit en voix, en temps réel. </a:t>
            </a:r>
          </a:p>
          <a:p>
            <a:pPr marL="0" indent="20638" algn="just">
              <a:buFont typeface="Arial" charset="0"/>
              <a:buNone/>
            </a:pPr>
            <a:endParaRPr lang="fr-FR" sz="1800" dirty="0" smtClean="0">
              <a:cs typeface="Arial" charset="0"/>
            </a:endParaRPr>
          </a:p>
          <a:p>
            <a:pPr marL="0" indent="20638" algn="just">
              <a:buFont typeface="Arial" charset="0"/>
              <a:buNone/>
            </a:pPr>
            <a:r>
              <a:rPr lang="fr-FR" sz="1800" dirty="0" err="1" smtClean="0">
                <a:cs typeface="Arial" charset="0"/>
              </a:rPr>
              <a:t>Infovox</a:t>
            </a:r>
            <a:r>
              <a:rPr lang="fr-FR" sz="1800" dirty="0" smtClean="0">
                <a:cs typeface="Arial" charset="0"/>
              </a:rPr>
              <a:t> est livré sur clé USB pour être utilisée sur n'importe quel PC sans le besoin de faire une nouvelle  installation.</a:t>
            </a:r>
          </a:p>
          <a:p>
            <a:pPr>
              <a:buFont typeface="Arial" charset="0"/>
              <a:buNone/>
            </a:pPr>
            <a:endParaRPr lang="fr-FR" sz="1800" dirty="0" smtClean="0">
              <a:cs typeface="Arial" charset="0"/>
            </a:endParaRPr>
          </a:p>
        </p:txBody>
      </p:sp>
      <p:sp>
        <p:nvSpPr>
          <p:cNvPr id="6" name="Espace réservé du numéro de diapositive 5"/>
          <p:cNvSpPr>
            <a:spLocks noGrp="1"/>
          </p:cNvSpPr>
          <p:nvPr>
            <p:ph type="sldNum" sz="quarter" idx="12"/>
          </p:nvPr>
        </p:nvSpPr>
        <p:spPr/>
        <p:txBody>
          <a:bodyPr/>
          <a:lstStyle/>
          <a:p>
            <a:pPr>
              <a:defRPr/>
            </a:pPr>
            <a:fld id="{435E1178-D5C3-49E9-AF3E-22F7A3A6C31A}" type="slidenum">
              <a:rPr lang="fr-FR" smtClean="0"/>
              <a:pPr>
                <a:defRPr/>
              </a:pPr>
              <a:t>9</a:t>
            </a:fld>
            <a:endParaRPr lang="fr-FR"/>
          </a:p>
        </p:txBody>
      </p:sp>
      <p:sp>
        <p:nvSpPr>
          <p:cNvPr id="8201" name="ZoneTexte 15"/>
          <p:cNvSpPr txBox="1">
            <a:spLocks noChangeArrowheads="1"/>
          </p:cNvSpPr>
          <p:nvPr/>
        </p:nvSpPr>
        <p:spPr bwMode="auto">
          <a:xfrm>
            <a:off x="755576" y="1484784"/>
            <a:ext cx="6552729" cy="400110"/>
          </a:xfrm>
          <a:prstGeom prst="rect">
            <a:avLst/>
          </a:prstGeom>
          <a:noFill/>
          <a:ln w="9525">
            <a:noFill/>
            <a:miter lim="800000"/>
            <a:headEnd/>
            <a:tailEnd/>
          </a:ln>
        </p:spPr>
        <p:txBody>
          <a:bodyPr wrap="square">
            <a:spAutoFit/>
          </a:bodyPr>
          <a:lstStyle/>
          <a:p>
            <a:r>
              <a:rPr lang="fr-FR" sz="2000" b="1" dirty="0" smtClean="0">
                <a:solidFill>
                  <a:srgbClr val="00B0F0"/>
                </a:solidFill>
                <a:latin typeface="Calibri" pitchFamily="34" charset="0"/>
              </a:rPr>
              <a:t>5.  Synthèse vocale de haute intelligibilité </a:t>
            </a:r>
            <a:endParaRPr lang="fr-FR" sz="2000" b="1" dirty="0">
              <a:solidFill>
                <a:srgbClr val="00B0F0"/>
              </a:solidFill>
              <a:latin typeface="Calibri" pitchFamily="34" charset="0"/>
            </a:endParaRPr>
          </a:p>
        </p:txBody>
      </p:sp>
      <p:pic>
        <p:nvPicPr>
          <p:cNvPr id="8197" name="Image 12" descr="clé.png"/>
          <p:cNvPicPr>
            <a:picLocks noChangeAspect="1"/>
          </p:cNvPicPr>
          <p:nvPr/>
        </p:nvPicPr>
        <p:blipFill>
          <a:blip r:embed="rId3" cstate="print"/>
          <a:srcRect/>
          <a:stretch>
            <a:fillRect/>
          </a:stretch>
        </p:blipFill>
        <p:spPr bwMode="auto">
          <a:xfrm>
            <a:off x="6300192" y="1628800"/>
            <a:ext cx="2376488" cy="1973263"/>
          </a:xfrm>
          <a:prstGeom prst="rect">
            <a:avLst/>
          </a:prstGeom>
          <a:noFill/>
          <a:ln w="9525">
            <a:noFill/>
            <a:miter lim="800000"/>
            <a:headEnd/>
            <a:tailEnd/>
          </a:ln>
        </p:spPr>
      </p:pic>
      <p:sp>
        <p:nvSpPr>
          <p:cNvPr id="14" name="ZoneTexte 15"/>
          <p:cNvSpPr txBox="1">
            <a:spLocks noChangeArrowheads="1"/>
          </p:cNvSpPr>
          <p:nvPr/>
        </p:nvSpPr>
        <p:spPr bwMode="auto">
          <a:xfrm>
            <a:off x="322958" y="548680"/>
            <a:ext cx="7143751" cy="461665"/>
          </a:xfrm>
          <a:prstGeom prst="rect">
            <a:avLst/>
          </a:prstGeom>
          <a:noFill/>
          <a:ln w="9525">
            <a:noFill/>
            <a:miter lim="800000"/>
            <a:headEnd/>
            <a:tailEnd/>
          </a:ln>
        </p:spPr>
        <p:txBody>
          <a:bodyPr wrap="square">
            <a:spAutoFit/>
          </a:bodyPr>
          <a:lstStyle/>
          <a:p>
            <a:pPr algn="ctr"/>
            <a:r>
              <a:rPr lang="fr-FR" sz="2400" b="1" dirty="0" smtClean="0"/>
              <a:t>I. Les handicapés non et mal voyants  </a:t>
            </a:r>
          </a:p>
        </p:txBody>
      </p:sp>
      <p:sp>
        <p:nvSpPr>
          <p:cNvPr id="9" name="ZoneTexte 8"/>
          <p:cNvSpPr txBox="1"/>
          <p:nvPr/>
        </p:nvSpPr>
        <p:spPr>
          <a:xfrm>
            <a:off x="6732240" y="3573016"/>
            <a:ext cx="1728192" cy="646331"/>
          </a:xfrm>
          <a:prstGeom prst="rect">
            <a:avLst/>
          </a:prstGeom>
          <a:noFill/>
        </p:spPr>
        <p:txBody>
          <a:bodyPr wrap="square" rtlCol="0">
            <a:spAutoFit/>
          </a:bodyPr>
          <a:lstStyle/>
          <a:p>
            <a:r>
              <a:rPr lang="fr-FR" b="1" dirty="0" err="1" smtClean="0"/>
              <a:t>Infovox</a:t>
            </a:r>
            <a:r>
              <a:rPr lang="fr-FR" b="1" dirty="0" smtClean="0"/>
              <a:t> V4</a:t>
            </a:r>
          </a:p>
          <a:p>
            <a:endParaRPr lang="fr-FR" dirty="0"/>
          </a:p>
        </p:txBody>
      </p:sp>
      <p:pic>
        <p:nvPicPr>
          <p:cNvPr id="10" name="Image 9" descr="video.jpg">
            <a:hlinkClick r:id="rId4" action="ppaction://hlinkfile"/>
          </p:cNvPr>
          <p:cNvPicPr>
            <a:picLocks noChangeAspect="1"/>
          </p:cNvPicPr>
          <p:nvPr/>
        </p:nvPicPr>
        <p:blipFill>
          <a:blip r:embed="rId5" cstate="print"/>
          <a:stretch>
            <a:fillRect/>
          </a:stretch>
        </p:blipFill>
        <p:spPr>
          <a:xfrm>
            <a:off x="6948264" y="5013176"/>
            <a:ext cx="1179684" cy="118214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4726</TotalTime>
  <Words>947</Words>
  <Application>Microsoft Office PowerPoint</Application>
  <PresentationFormat>Affichage à l'écran (4:3)</PresentationFormat>
  <Paragraphs>236</Paragraphs>
  <Slides>14</Slides>
  <Notes>12</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Diapositive 1</vt:lpstr>
      <vt:lpstr>Diapositive 2</vt:lpstr>
      <vt:lpstr>Introduction</vt:lpstr>
      <vt:lpstr>Diapositive 4</vt:lpstr>
      <vt:lpstr> </vt:lpstr>
      <vt:lpstr>Diapositive 6</vt:lpstr>
      <vt:lpstr>Diapositive 7</vt:lpstr>
      <vt:lpstr>Diapositive 8</vt:lpstr>
      <vt:lpstr>Diapositive 9</vt:lpstr>
      <vt:lpstr>Diapositive 10</vt:lpstr>
      <vt:lpstr>Diapositive 11</vt:lpstr>
      <vt:lpstr>Diapositive 12</vt:lpstr>
      <vt:lpstr>Conclusion</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Ismail OUHMIZ</dc:creator>
  <cp:lastModifiedBy>Leila</cp:lastModifiedBy>
  <cp:revision>622</cp:revision>
  <dcterms:created xsi:type="dcterms:W3CDTF">2008-06-23T13:18:15Z</dcterms:created>
  <dcterms:modified xsi:type="dcterms:W3CDTF">2015-02-13T09:30:04Z</dcterms:modified>
</cp:coreProperties>
</file>